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6" r:id="rId10"/>
    <p:sldId id="267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5318"/>
  </p:normalViewPr>
  <p:slideViewPr>
    <p:cSldViewPr snapToGrid="0" snapToObjects="1">
      <p:cViewPr>
        <p:scale>
          <a:sx n="120" d="100"/>
          <a:sy n="120" d="100"/>
        </p:scale>
        <p:origin x="-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3D1C2-8DDD-4C5A-AB0C-5AF4707384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A113A3-AD81-4C1C-B12B-6F34BF77AFFE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92336C7F-0983-42B8-83C4-EF2F26213DF6}" type="parTrans" cxnId="{DDAB2C60-8B47-44F3-A1C0-A906D2F6F691}">
      <dgm:prSet/>
      <dgm:spPr/>
      <dgm:t>
        <a:bodyPr/>
        <a:lstStyle/>
        <a:p>
          <a:endParaRPr lang="en-US"/>
        </a:p>
      </dgm:t>
    </dgm:pt>
    <dgm:pt modelId="{F2D43F93-4A69-4DB3-9561-C8970265E719}" type="sibTrans" cxnId="{DDAB2C60-8B47-44F3-A1C0-A906D2F6F691}">
      <dgm:prSet/>
      <dgm:spPr/>
      <dgm:t>
        <a:bodyPr/>
        <a:lstStyle/>
        <a:p>
          <a:endParaRPr lang="en-US"/>
        </a:p>
      </dgm:t>
    </dgm:pt>
    <dgm:pt modelId="{0FBC6A99-D467-4B8D-B140-EF0BB6A7E2FF}">
      <dgm:prSet/>
      <dgm:spPr/>
      <dgm:t>
        <a:bodyPr/>
        <a:lstStyle/>
        <a:p>
          <a:r>
            <a:rPr lang="en-US"/>
            <a:t>Data &amp; Methods</a:t>
          </a:r>
        </a:p>
      </dgm:t>
    </dgm:pt>
    <dgm:pt modelId="{48C038F3-84A8-44C1-ABCC-E6EBB139EDD6}" type="parTrans" cxnId="{57815C87-26D3-4273-9066-CB56268A57A7}">
      <dgm:prSet/>
      <dgm:spPr/>
      <dgm:t>
        <a:bodyPr/>
        <a:lstStyle/>
        <a:p>
          <a:endParaRPr lang="en-US"/>
        </a:p>
      </dgm:t>
    </dgm:pt>
    <dgm:pt modelId="{A9401DE5-B35C-410B-B766-3FE122D2499E}" type="sibTrans" cxnId="{57815C87-26D3-4273-9066-CB56268A57A7}">
      <dgm:prSet/>
      <dgm:spPr/>
      <dgm:t>
        <a:bodyPr/>
        <a:lstStyle/>
        <a:p>
          <a:endParaRPr lang="en-US"/>
        </a:p>
      </dgm:t>
    </dgm:pt>
    <dgm:pt modelId="{86C9D95A-218A-490D-A649-E0FCE9C663FE}">
      <dgm:prSet/>
      <dgm:spPr/>
      <dgm:t>
        <a:bodyPr/>
        <a:lstStyle/>
        <a:p>
          <a:r>
            <a:rPr lang="en-US"/>
            <a:t>Results</a:t>
          </a:r>
        </a:p>
      </dgm:t>
    </dgm:pt>
    <dgm:pt modelId="{28700DF0-43F7-4F14-9A09-AE9EE7729839}" type="parTrans" cxnId="{6EE9A9FF-3D9B-4CA8-A0BF-B52D6873E967}">
      <dgm:prSet/>
      <dgm:spPr/>
      <dgm:t>
        <a:bodyPr/>
        <a:lstStyle/>
        <a:p>
          <a:endParaRPr lang="en-US"/>
        </a:p>
      </dgm:t>
    </dgm:pt>
    <dgm:pt modelId="{5C1C7A72-7F17-44CB-930B-18E0366197F5}" type="sibTrans" cxnId="{6EE9A9FF-3D9B-4CA8-A0BF-B52D6873E967}">
      <dgm:prSet/>
      <dgm:spPr/>
      <dgm:t>
        <a:bodyPr/>
        <a:lstStyle/>
        <a:p>
          <a:endParaRPr lang="en-US"/>
        </a:p>
      </dgm:t>
    </dgm:pt>
    <dgm:pt modelId="{DF577DB3-7C4E-45C9-BE07-46C8249E2028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0CC26002-756F-4E2E-A174-354726683724}" type="parTrans" cxnId="{29EA6FAA-FCC7-4CC2-AC7A-EAB1F15370BF}">
      <dgm:prSet/>
      <dgm:spPr/>
      <dgm:t>
        <a:bodyPr/>
        <a:lstStyle/>
        <a:p>
          <a:endParaRPr lang="en-US"/>
        </a:p>
      </dgm:t>
    </dgm:pt>
    <dgm:pt modelId="{C714F7B6-2E92-4E59-867D-32AA407E4BF6}" type="sibTrans" cxnId="{29EA6FAA-FCC7-4CC2-AC7A-EAB1F15370BF}">
      <dgm:prSet/>
      <dgm:spPr/>
      <dgm:t>
        <a:bodyPr/>
        <a:lstStyle/>
        <a:p>
          <a:endParaRPr lang="en-US"/>
        </a:p>
      </dgm:t>
    </dgm:pt>
    <dgm:pt modelId="{66D657A1-FC11-46F9-ADE5-175B65B1A125}" type="pres">
      <dgm:prSet presAssocID="{0F23D1C2-8DDD-4C5A-AB0C-5AF470738499}" presName="root" presStyleCnt="0">
        <dgm:presLayoutVars>
          <dgm:dir/>
          <dgm:resizeHandles val="exact"/>
        </dgm:presLayoutVars>
      </dgm:prSet>
      <dgm:spPr/>
    </dgm:pt>
    <dgm:pt modelId="{195AEDEB-321C-4A39-A0F5-28BD08F56743}" type="pres">
      <dgm:prSet presAssocID="{B5A113A3-AD81-4C1C-B12B-6F34BF77AFFE}" presName="compNode" presStyleCnt="0"/>
      <dgm:spPr/>
    </dgm:pt>
    <dgm:pt modelId="{05E9C195-9F78-40AD-B0D1-CE1EF5F8609B}" type="pres">
      <dgm:prSet presAssocID="{B5A113A3-AD81-4C1C-B12B-6F34BF77AFFE}" presName="bgRect" presStyleLbl="bgShp" presStyleIdx="0" presStyleCnt="4"/>
      <dgm:spPr/>
    </dgm:pt>
    <dgm:pt modelId="{EB6C4030-2182-4EEC-86CB-1DFDE7A5C1C7}" type="pres">
      <dgm:prSet presAssocID="{B5A113A3-AD81-4C1C-B12B-6F34BF77AF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F980F3B-1E34-436A-9A61-F84E45ACB1F4}" type="pres">
      <dgm:prSet presAssocID="{B5A113A3-AD81-4C1C-B12B-6F34BF77AFFE}" presName="spaceRect" presStyleCnt="0"/>
      <dgm:spPr/>
    </dgm:pt>
    <dgm:pt modelId="{69F3B544-2A15-431D-A114-911C9FA816E5}" type="pres">
      <dgm:prSet presAssocID="{B5A113A3-AD81-4C1C-B12B-6F34BF77AFFE}" presName="parTx" presStyleLbl="revTx" presStyleIdx="0" presStyleCnt="4">
        <dgm:presLayoutVars>
          <dgm:chMax val="0"/>
          <dgm:chPref val="0"/>
        </dgm:presLayoutVars>
      </dgm:prSet>
      <dgm:spPr/>
    </dgm:pt>
    <dgm:pt modelId="{DAD797CB-5A7B-482B-AC1F-0384CE261EDA}" type="pres">
      <dgm:prSet presAssocID="{F2D43F93-4A69-4DB3-9561-C8970265E719}" presName="sibTrans" presStyleCnt="0"/>
      <dgm:spPr/>
    </dgm:pt>
    <dgm:pt modelId="{4279980A-AFA7-4BE1-A7AF-B36290FA02E0}" type="pres">
      <dgm:prSet presAssocID="{0FBC6A99-D467-4B8D-B140-EF0BB6A7E2FF}" presName="compNode" presStyleCnt="0"/>
      <dgm:spPr/>
    </dgm:pt>
    <dgm:pt modelId="{0684F22F-A59E-479B-8389-25345ED83C5A}" type="pres">
      <dgm:prSet presAssocID="{0FBC6A99-D467-4B8D-B140-EF0BB6A7E2FF}" presName="bgRect" presStyleLbl="bgShp" presStyleIdx="1" presStyleCnt="4"/>
      <dgm:spPr/>
    </dgm:pt>
    <dgm:pt modelId="{94CC9C48-2ADB-4791-AE3D-45C1DC0DDD66}" type="pres">
      <dgm:prSet presAssocID="{0FBC6A99-D467-4B8D-B140-EF0BB6A7E2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6BDE3F0-18C6-4193-BA95-4F02718F3777}" type="pres">
      <dgm:prSet presAssocID="{0FBC6A99-D467-4B8D-B140-EF0BB6A7E2FF}" presName="spaceRect" presStyleCnt="0"/>
      <dgm:spPr/>
    </dgm:pt>
    <dgm:pt modelId="{3E547D2D-371D-4088-AAC6-11F409D82A3C}" type="pres">
      <dgm:prSet presAssocID="{0FBC6A99-D467-4B8D-B140-EF0BB6A7E2FF}" presName="parTx" presStyleLbl="revTx" presStyleIdx="1" presStyleCnt="4">
        <dgm:presLayoutVars>
          <dgm:chMax val="0"/>
          <dgm:chPref val="0"/>
        </dgm:presLayoutVars>
      </dgm:prSet>
      <dgm:spPr/>
    </dgm:pt>
    <dgm:pt modelId="{B4A07EEE-C116-42DA-8B3A-D71C63383F6C}" type="pres">
      <dgm:prSet presAssocID="{A9401DE5-B35C-410B-B766-3FE122D2499E}" presName="sibTrans" presStyleCnt="0"/>
      <dgm:spPr/>
    </dgm:pt>
    <dgm:pt modelId="{4E3DC786-A694-4C04-B802-86A967DA4580}" type="pres">
      <dgm:prSet presAssocID="{86C9D95A-218A-490D-A649-E0FCE9C663FE}" presName="compNode" presStyleCnt="0"/>
      <dgm:spPr/>
    </dgm:pt>
    <dgm:pt modelId="{98FE51A9-0F55-4946-91D7-A6EDA84E9C68}" type="pres">
      <dgm:prSet presAssocID="{86C9D95A-218A-490D-A649-E0FCE9C663FE}" presName="bgRect" presStyleLbl="bgShp" presStyleIdx="2" presStyleCnt="4"/>
      <dgm:spPr/>
    </dgm:pt>
    <dgm:pt modelId="{06D7198B-4FA4-4E49-8F55-D4C8CA1AA4D3}" type="pres">
      <dgm:prSet presAssocID="{86C9D95A-218A-490D-A649-E0FCE9C663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4B9CD79-4C87-4872-AB34-638AFFF32867}" type="pres">
      <dgm:prSet presAssocID="{86C9D95A-218A-490D-A649-E0FCE9C663FE}" presName="spaceRect" presStyleCnt="0"/>
      <dgm:spPr/>
    </dgm:pt>
    <dgm:pt modelId="{97569746-DEA8-4B9F-926A-00CEB2537BC2}" type="pres">
      <dgm:prSet presAssocID="{86C9D95A-218A-490D-A649-E0FCE9C663FE}" presName="parTx" presStyleLbl="revTx" presStyleIdx="2" presStyleCnt="4">
        <dgm:presLayoutVars>
          <dgm:chMax val="0"/>
          <dgm:chPref val="0"/>
        </dgm:presLayoutVars>
      </dgm:prSet>
      <dgm:spPr/>
    </dgm:pt>
    <dgm:pt modelId="{8368B80D-48BE-4C42-8AD5-C22BF8442069}" type="pres">
      <dgm:prSet presAssocID="{5C1C7A72-7F17-44CB-930B-18E0366197F5}" presName="sibTrans" presStyleCnt="0"/>
      <dgm:spPr/>
    </dgm:pt>
    <dgm:pt modelId="{D8F144E0-4F7B-46FA-93C4-B94453C9D1B1}" type="pres">
      <dgm:prSet presAssocID="{DF577DB3-7C4E-45C9-BE07-46C8249E2028}" presName="compNode" presStyleCnt="0"/>
      <dgm:spPr/>
    </dgm:pt>
    <dgm:pt modelId="{9FEF86CD-D1B9-4171-B3F3-62948B29662F}" type="pres">
      <dgm:prSet presAssocID="{DF577DB3-7C4E-45C9-BE07-46C8249E2028}" presName="bgRect" presStyleLbl="bgShp" presStyleIdx="3" presStyleCnt="4"/>
      <dgm:spPr/>
    </dgm:pt>
    <dgm:pt modelId="{4159B5EE-C542-4289-8548-4F5FD3DFBDA3}" type="pres">
      <dgm:prSet presAssocID="{DF577DB3-7C4E-45C9-BE07-46C8249E20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C08A938-2713-4229-91EA-370D779656CD}" type="pres">
      <dgm:prSet presAssocID="{DF577DB3-7C4E-45C9-BE07-46C8249E2028}" presName="spaceRect" presStyleCnt="0"/>
      <dgm:spPr/>
    </dgm:pt>
    <dgm:pt modelId="{9211E0D7-F139-42B0-8EA4-53A751EB7344}" type="pres">
      <dgm:prSet presAssocID="{DF577DB3-7C4E-45C9-BE07-46C8249E202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2B6829-34EE-4FE6-80F2-F11706D16BEB}" type="presOf" srcId="{0F23D1C2-8DDD-4C5A-AB0C-5AF470738499}" destId="{66D657A1-FC11-46F9-ADE5-175B65B1A125}" srcOrd="0" destOrd="0" presId="urn:microsoft.com/office/officeart/2018/2/layout/IconVerticalSolidList"/>
    <dgm:cxn modelId="{DDAB2C60-8B47-44F3-A1C0-A906D2F6F691}" srcId="{0F23D1C2-8DDD-4C5A-AB0C-5AF470738499}" destId="{B5A113A3-AD81-4C1C-B12B-6F34BF77AFFE}" srcOrd="0" destOrd="0" parTransId="{92336C7F-0983-42B8-83C4-EF2F26213DF6}" sibTransId="{F2D43F93-4A69-4DB3-9561-C8970265E719}"/>
    <dgm:cxn modelId="{57815C87-26D3-4273-9066-CB56268A57A7}" srcId="{0F23D1C2-8DDD-4C5A-AB0C-5AF470738499}" destId="{0FBC6A99-D467-4B8D-B140-EF0BB6A7E2FF}" srcOrd="1" destOrd="0" parTransId="{48C038F3-84A8-44C1-ABCC-E6EBB139EDD6}" sibTransId="{A9401DE5-B35C-410B-B766-3FE122D2499E}"/>
    <dgm:cxn modelId="{82F8389B-8A67-488C-AC46-48C023617024}" type="presOf" srcId="{0FBC6A99-D467-4B8D-B140-EF0BB6A7E2FF}" destId="{3E547D2D-371D-4088-AAC6-11F409D82A3C}" srcOrd="0" destOrd="0" presId="urn:microsoft.com/office/officeart/2018/2/layout/IconVerticalSolidList"/>
    <dgm:cxn modelId="{29EA6FAA-FCC7-4CC2-AC7A-EAB1F15370BF}" srcId="{0F23D1C2-8DDD-4C5A-AB0C-5AF470738499}" destId="{DF577DB3-7C4E-45C9-BE07-46C8249E2028}" srcOrd="3" destOrd="0" parTransId="{0CC26002-756F-4E2E-A174-354726683724}" sibTransId="{C714F7B6-2E92-4E59-867D-32AA407E4BF6}"/>
    <dgm:cxn modelId="{56E15CEF-9A9F-4323-92E0-5C13007B82D1}" type="presOf" srcId="{B5A113A3-AD81-4C1C-B12B-6F34BF77AFFE}" destId="{69F3B544-2A15-431D-A114-911C9FA816E5}" srcOrd="0" destOrd="0" presId="urn:microsoft.com/office/officeart/2018/2/layout/IconVerticalSolidList"/>
    <dgm:cxn modelId="{38752AF3-7723-4D32-9D9D-3C6B265499A3}" type="presOf" srcId="{86C9D95A-218A-490D-A649-E0FCE9C663FE}" destId="{97569746-DEA8-4B9F-926A-00CEB2537BC2}" srcOrd="0" destOrd="0" presId="urn:microsoft.com/office/officeart/2018/2/layout/IconVerticalSolidList"/>
    <dgm:cxn modelId="{DF3B36F8-C72A-42EC-AC7F-4A8CDB1922A0}" type="presOf" srcId="{DF577DB3-7C4E-45C9-BE07-46C8249E2028}" destId="{9211E0D7-F139-42B0-8EA4-53A751EB7344}" srcOrd="0" destOrd="0" presId="urn:microsoft.com/office/officeart/2018/2/layout/IconVerticalSolidList"/>
    <dgm:cxn modelId="{6EE9A9FF-3D9B-4CA8-A0BF-B52D6873E967}" srcId="{0F23D1C2-8DDD-4C5A-AB0C-5AF470738499}" destId="{86C9D95A-218A-490D-A649-E0FCE9C663FE}" srcOrd="2" destOrd="0" parTransId="{28700DF0-43F7-4F14-9A09-AE9EE7729839}" sibTransId="{5C1C7A72-7F17-44CB-930B-18E0366197F5}"/>
    <dgm:cxn modelId="{0124B218-4625-434A-A460-EE989E5FF67D}" type="presParOf" srcId="{66D657A1-FC11-46F9-ADE5-175B65B1A125}" destId="{195AEDEB-321C-4A39-A0F5-28BD08F56743}" srcOrd="0" destOrd="0" presId="urn:microsoft.com/office/officeart/2018/2/layout/IconVerticalSolidList"/>
    <dgm:cxn modelId="{6B5F5602-9992-4071-8A25-4AC04FD72E50}" type="presParOf" srcId="{195AEDEB-321C-4A39-A0F5-28BD08F56743}" destId="{05E9C195-9F78-40AD-B0D1-CE1EF5F8609B}" srcOrd="0" destOrd="0" presId="urn:microsoft.com/office/officeart/2018/2/layout/IconVerticalSolidList"/>
    <dgm:cxn modelId="{513F9E76-6932-4ABE-8972-FCE5D1180AEE}" type="presParOf" srcId="{195AEDEB-321C-4A39-A0F5-28BD08F56743}" destId="{EB6C4030-2182-4EEC-86CB-1DFDE7A5C1C7}" srcOrd="1" destOrd="0" presId="urn:microsoft.com/office/officeart/2018/2/layout/IconVerticalSolidList"/>
    <dgm:cxn modelId="{738DDBA7-31C7-4693-9340-3694D4DAA991}" type="presParOf" srcId="{195AEDEB-321C-4A39-A0F5-28BD08F56743}" destId="{BF980F3B-1E34-436A-9A61-F84E45ACB1F4}" srcOrd="2" destOrd="0" presId="urn:microsoft.com/office/officeart/2018/2/layout/IconVerticalSolidList"/>
    <dgm:cxn modelId="{63C0D404-BC60-4AE9-B5FA-85C141D9DC55}" type="presParOf" srcId="{195AEDEB-321C-4A39-A0F5-28BD08F56743}" destId="{69F3B544-2A15-431D-A114-911C9FA816E5}" srcOrd="3" destOrd="0" presId="urn:microsoft.com/office/officeart/2018/2/layout/IconVerticalSolidList"/>
    <dgm:cxn modelId="{B6148305-E00F-4E14-841B-4DDDA89C0AE2}" type="presParOf" srcId="{66D657A1-FC11-46F9-ADE5-175B65B1A125}" destId="{DAD797CB-5A7B-482B-AC1F-0384CE261EDA}" srcOrd="1" destOrd="0" presId="urn:microsoft.com/office/officeart/2018/2/layout/IconVerticalSolidList"/>
    <dgm:cxn modelId="{1E766650-C2E1-447F-89DD-B09166D69464}" type="presParOf" srcId="{66D657A1-FC11-46F9-ADE5-175B65B1A125}" destId="{4279980A-AFA7-4BE1-A7AF-B36290FA02E0}" srcOrd="2" destOrd="0" presId="urn:microsoft.com/office/officeart/2018/2/layout/IconVerticalSolidList"/>
    <dgm:cxn modelId="{7105402F-A39F-4FA7-A1A6-273A8BA75756}" type="presParOf" srcId="{4279980A-AFA7-4BE1-A7AF-B36290FA02E0}" destId="{0684F22F-A59E-479B-8389-25345ED83C5A}" srcOrd="0" destOrd="0" presId="urn:microsoft.com/office/officeart/2018/2/layout/IconVerticalSolidList"/>
    <dgm:cxn modelId="{10C950B4-E679-4D89-BAF7-76DB195E3094}" type="presParOf" srcId="{4279980A-AFA7-4BE1-A7AF-B36290FA02E0}" destId="{94CC9C48-2ADB-4791-AE3D-45C1DC0DDD66}" srcOrd="1" destOrd="0" presId="urn:microsoft.com/office/officeart/2018/2/layout/IconVerticalSolidList"/>
    <dgm:cxn modelId="{2C1B3983-DBF0-47C6-ACB7-56381E4DDDC8}" type="presParOf" srcId="{4279980A-AFA7-4BE1-A7AF-B36290FA02E0}" destId="{86BDE3F0-18C6-4193-BA95-4F02718F3777}" srcOrd="2" destOrd="0" presId="urn:microsoft.com/office/officeart/2018/2/layout/IconVerticalSolidList"/>
    <dgm:cxn modelId="{C64B0C6B-97BE-4CC8-9331-9129FE380BD1}" type="presParOf" srcId="{4279980A-AFA7-4BE1-A7AF-B36290FA02E0}" destId="{3E547D2D-371D-4088-AAC6-11F409D82A3C}" srcOrd="3" destOrd="0" presId="urn:microsoft.com/office/officeart/2018/2/layout/IconVerticalSolidList"/>
    <dgm:cxn modelId="{A435D9BE-9D25-4D35-852C-D0515F8C3D92}" type="presParOf" srcId="{66D657A1-FC11-46F9-ADE5-175B65B1A125}" destId="{B4A07EEE-C116-42DA-8B3A-D71C63383F6C}" srcOrd="3" destOrd="0" presId="urn:microsoft.com/office/officeart/2018/2/layout/IconVerticalSolidList"/>
    <dgm:cxn modelId="{1F58FE75-082D-4580-B23F-FFC1EEF0C1FF}" type="presParOf" srcId="{66D657A1-FC11-46F9-ADE5-175B65B1A125}" destId="{4E3DC786-A694-4C04-B802-86A967DA4580}" srcOrd="4" destOrd="0" presId="urn:microsoft.com/office/officeart/2018/2/layout/IconVerticalSolidList"/>
    <dgm:cxn modelId="{70099C0A-031C-4EF3-BA4E-3E136080ED1B}" type="presParOf" srcId="{4E3DC786-A694-4C04-B802-86A967DA4580}" destId="{98FE51A9-0F55-4946-91D7-A6EDA84E9C68}" srcOrd="0" destOrd="0" presId="urn:microsoft.com/office/officeart/2018/2/layout/IconVerticalSolidList"/>
    <dgm:cxn modelId="{9BEB3CC9-1EF5-4CFC-B4C7-E1D021A54F46}" type="presParOf" srcId="{4E3DC786-A694-4C04-B802-86A967DA4580}" destId="{06D7198B-4FA4-4E49-8F55-D4C8CA1AA4D3}" srcOrd="1" destOrd="0" presId="urn:microsoft.com/office/officeart/2018/2/layout/IconVerticalSolidList"/>
    <dgm:cxn modelId="{C2AFD090-BD66-4286-84FF-01053CD441A9}" type="presParOf" srcId="{4E3DC786-A694-4C04-B802-86A967DA4580}" destId="{04B9CD79-4C87-4872-AB34-638AFFF32867}" srcOrd="2" destOrd="0" presId="urn:microsoft.com/office/officeart/2018/2/layout/IconVerticalSolidList"/>
    <dgm:cxn modelId="{05751C00-B7B5-4E0A-AD51-EEE002115530}" type="presParOf" srcId="{4E3DC786-A694-4C04-B802-86A967DA4580}" destId="{97569746-DEA8-4B9F-926A-00CEB2537BC2}" srcOrd="3" destOrd="0" presId="urn:microsoft.com/office/officeart/2018/2/layout/IconVerticalSolidList"/>
    <dgm:cxn modelId="{CE95D4E4-202B-466D-B0A5-E30FEFB207AB}" type="presParOf" srcId="{66D657A1-FC11-46F9-ADE5-175B65B1A125}" destId="{8368B80D-48BE-4C42-8AD5-C22BF8442069}" srcOrd="5" destOrd="0" presId="urn:microsoft.com/office/officeart/2018/2/layout/IconVerticalSolidList"/>
    <dgm:cxn modelId="{A4162D9D-A159-4876-8E31-50DE34C4F1DE}" type="presParOf" srcId="{66D657A1-FC11-46F9-ADE5-175B65B1A125}" destId="{D8F144E0-4F7B-46FA-93C4-B94453C9D1B1}" srcOrd="6" destOrd="0" presId="urn:microsoft.com/office/officeart/2018/2/layout/IconVerticalSolidList"/>
    <dgm:cxn modelId="{D90B8363-527B-4906-8083-468E315ABAC5}" type="presParOf" srcId="{D8F144E0-4F7B-46FA-93C4-B94453C9D1B1}" destId="{9FEF86CD-D1B9-4171-B3F3-62948B29662F}" srcOrd="0" destOrd="0" presId="urn:microsoft.com/office/officeart/2018/2/layout/IconVerticalSolidList"/>
    <dgm:cxn modelId="{EA24937D-C64C-4831-99A0-2360F40E7AF1}" type="presParOf" srcId="{D8F144E0-4F7B-46FA-93C4-B94453C9D1B1}" destId="{4159B5EE-C542-4289-8548-4F5FD3DFBDA3}" srcOrd="1" destOrd="0" presId="urn:microsoft.com/office/officeart/2018/2/layout/IconVerticalSolidList"/>
    <dgm:cxn modelId="{08E17060-857D-4090-B013-3A36EE2131DD}" type="presParOf" srcId="{D8F144E0-4F7B-46FA-93C4-B94453C9D1B1}" destId="{9C08A938-2713-4229-91EA-370D779656CD}" srcOrd="2" destOrd="0" presId="urn:microsoft.com/office/officeart/2018/2/layout/IconVerticalSolidList"/>
    <dgm:cxn modelId="{660F24C9-889A-46E9-9384-A9257765E5C9}" type="presParOf" srcId="{D8F144E0-4F7B-46FA-93C4-B94453C9D1B1}" destId="{9211E0D7-F139-42B0-8EA4-53A751EB73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BDDB9F-A2D8-452C-B707-24CB2CBD655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05AF63-4BCF-48D5-A9F6-32E6EE35E874}">
      <dgm:prSet/>
      <dgm:spPr/>
      <dgm:t>
        <a:bodyPr/>
        <a:lstStyle/>
        <a:p>
          <a:r>
            <a:rPr lang="en-GB" dirty="0"/>
            <a:t>The total square footage, grade and latitude are the best predictors of a home price in King County. </a:t>
          </a:r>
          <a:endParaRPr lang="en-US" dirty="0"/>
        </a:p>
      </dgm:t>
    </dgm:pt>
    <dgm:pt modelId="{BC4A9087-20DE-430B-9197-06073C6B00D7}" type="parTrans" cxnId="{4BC6047D-C89E-4BDE-9AC9-CEF0645B9504}">
      <dgm:prSet/>
      <dgm:spPr/>
      <dgm:t>
        <a:bodyPr/>
        <a:lstStyle/>
        <a:p>
          <a:endParaRPr lang="en-US"/>
        </a:p>
      </dgm:t>
    </dgm:pt>
    <dgm:pt modelId="{A44E9FF8-BEDE-45D8-869C-411240B3D5BA}" type="sibTrans" cxnId="{4BC6047D-C89E-4BDE-9AC9-CEF0645B9504}">
      <dgm:prSet/>
      <dgm:spPr/>
      <dgm:t>
        <a:bodyPr/>
        <a:lstStyle/>
        <a:p>
          <a:endParaRPr lang="en-US"/>
        </a:p>
      </dgm:t>
    </dgm:pt>
    <dgm:pt modelId="{8F85859C-787C-4F3A-8C13-17A4B698603F}">
      <dgm:prSet/>
      <dgm:spPr/>
      <dgm:t>
        <a:bodyPr/>
        <a:lstStyle/>
        <a:p>
          <a:r>
            <a:rPr lang="en-GB" b="0" i="0" u="none" dirty="0"/>
            <a:t>The best time to sell a home is in late spring/early summer</a:t>
          </a:r>
          <a:endParaRPr lang="en-US" dirty="0"/>
        </a:p>
      </dgm:t>
    </dgm:pt>
    <dgm:pt modelId="{E4DF26A0-FAEC-4FE1-AD6B-3D605E7FA15B}" type="parTrans" cxnId="{8E3498F9-47D8-417E-BE25-65A662BC77F8}">
      <dgm:prSet/>
      <dgm:spPr/>
      <dgm:t>
        <a:bodyPr/>
        <a:lstStyle/>
        <a:p>
          <a:endParaRPr lang="en-US"/>
        </a:p>
      </dgm:t>
    </dgm:pt>
    <dgm:pt modelId="{97C5930B-A9D3-48C3-B758-53F13694652F}" type="sibTrans" cxnId="{8E3498F9-47D8-417E-BE25-65A662BC77F8}">
      <dgm:prSet/>
      <dgm:spPr/>
      <dgm:t>
        <a:bodyPr/>
        <a:lstStyle/>
        <a:p>
          <a:endParaRPr lang="en-US"/>
        </a:p>
      </dgm:t>
    </dgm:pt>
    <dgm:pt modelId="{9EC81D42-7361-4335-A5DE-93C259E40E3D}">
      <dgm:prSet/>
      <dgm:spPr/>
      <dgm:t>
        <a:bodyPr/>
        <a:lstStyle/>
        <a:p>
          <a:r>
            <a:rPr lang="en-GB" dirty="0"/>
            <a:t>There is a negative association between home price and the distance from downtown Redmond and Seattle, meaning that the home prices went down further from downtown.</a:t>
          </a:r>
          <a:endParaRPr lang="en-US" dirty="0"/>
        </a:p>
      </dgm:t>
    </dgm:pt>
    <dgm:pt modelId="{D39E68EF-CC3A-4EAD-8306-91AE7CC5F91F}" type="parTrans" cxnId="{1D575C91-C9E2-4DD3-8345-5D98D4457B01}">
      <dgm:prSet/>
      <dgm:spPr/>
      <dgm:t>
        <a:bodyPr/>
        <a:lstStyle/>
        <a:p>
          <a:endParaRPr lang="en-US"/>
        </a:p>
      </dgm:t>
    </dgm:pt>
    <dgm:pt modelId="{8AF77EA1-7C44-44C5-818C-291A33308E50}" type="sibTrans" cxnId="{1D575C91-C9E2-4DD3-8345-5D98D4457B01}">
      <dgm:prSet/>
      <dgm:spPr/>
      <dgm:t>
        <a:bodyPr/>
        <a:lstStyle/>
        <a:p>
          <a:endParaRPr lang="en-US"/>
        </a:p>
      </dgm:t>
    </dgm:pt>
    <dgm:pt modelId="{063DC587-BF5B-4840-BAC6-528B0993985C}" type="pres">
      <dgm:prSet presAssocID="{E8BDDB9F-A2D8-452C-B707-24CB2CBD6558}" presName="vert0" presStyleCnt="0">
        <dgm:presLayoutVars>
          <dgm:dir/>
          <dgm:animOne val="branch"/>
          <dgm:animLvl val="lvl"/>
        </dgm:presLayoutVars>
      </dgm:prSet>
      <dgm:spPr/>
    </dgm:pt>
    <dgm:pt modelId="{B9D97834-0FCF-0445-AB2B-1B2F2E7E0AFF}" type="pres">
      <dgm:prSet presAssocID="{A905AF63-4BCF-48D5-A9F6-32E6EE35E874}" presName="thickLine" presStyleLbl="alignNode1" presStyleIdx="0" presStyleCnt="3"/>
      <dgm:spPr/>
    </dgm:pt>
    <dgm:pt modelId="{16FA1DC1-5A21-3448-BF2F-24CCC902BEB3}" type="pres">
      <dgm:prSet presAssocID="{A905AF63-4BCF-48D5-A9F6-32E6EE35E874}" presName="horz1" presStyleCnt="0"/>
      <dgm:spPr/>
    </dgm:pt>
    <dgm:pt modelId="{F910ECCF-3405-0F41-8A8B-56016D502CCA}" type="pres">
      <dgm:prSet presAssocID="{A905AF63-4BCF-48D5-A9F6-32E6EE35E874}" presName="tx1" presStyleLbl="revTx" presStyleIdx="0" presStyleCnt="3"/>
      <dgm:spPr/>
    </dgm:pt>
    <dgm:pt modelId="{E7AA866D-45A4-C14C-B4F3-22A274698CAE}" type="pres">
      <dgm:prSet presAssocID="{A905AF63-4BCF-48D5-A9F6-32E6EE35E874}" presName="vert1" presStyleCnt="0"/>
      <dgm:spPr/>
    </dgm:pt>
    <dgm:pt modelId="{BF538F5C-2B7A-E649-83CD-FE739DD0A0A4}" type="pres">
      <dgm:prSet presAssocID="{8F85859C-787C-4F3A-8C13-17A4B698603F}" presName="thickLine" presStyleLbl="alignNode1" presStyleIdx="1" presStyleCnt="3"/>
      <dgm:spPr/>
    </dgm:pt>
    <dgm:pt modelId="{0F1D2697-0E2D-3B4D-80F6-2753616475AB}" type="pres">
      <dgm:prSet presAssocID="{8F85859C-787C-4F3A-8C13-17A4B698603F}" presName="horz1" presStyleCnt="0"/>
      <dgm:spPr/>
    </dgm:pt>
    <dgm:pt modelId="{B1C72E97-CFD6-3142-BE35-AEFB5F849DB9}" type="pres">
      <dgm:prSet presAssocID="{8F85859C-787C-4F3A-8C13-17A4B698603F}" presName="tx1" presStyleLbl="revTx" presStyleIdx="1" presStyleCnt="3"/>
      <dgm:spPr/>
    </dgm:pt>
    <dgm:pt modelId="{217D2852-55D2-0F4C-89FD-FD7CACDA93BA}" type="pres">
      <dgm:prSet presAssocID="{8F85859C-787C-4F3A-8C13-17A4B698603F}" presName="vert1" presStyleCnt="0"/>
      <dgm:spPr/>
    </dgm:pt>
    <dgm:pt modelId="{C3563B58-2646-8C44-9D89-70FABCE57C79}" type="pres">
      <dgm:prSet presAssocID="{9EC81D42-7361-4335-A5DE-93C259E40E3D}" presName="thickLine" presStyleLbl="alignNode1" presStyleIdx="2" presStyleCnt="3"/>
      <dgm:spPr/>
    </dgm:pt>
    <dgm:pt modelId="{F6AE604E-99E2-EB4C-B046-1FB7A68A190B}" type="pres">
      <dgm:prSet presAssocID="{9EC81D42-7361-4335-A5DE-93C259E40E3D}" presName="horz1" presStyleCnt="0"/>
      <dgm:spPr/>
    </dgm:pt>
    <dgm:pt modelId="{278B1BFB-4104-7A42-A6E3-E774C48A9B2F}" type="pres">
      <dgm:prSet presAssocID="{9EC81D42-7361-4335-A5DE-93C259E40E3D}" presName="tx1" presStyleLbl="revTx" presStyleIdx="2" presStyleCnt="3"/>
      <dgm:spPr/>
    </dgm:pt>
    <dgm:pt modelId="{F079BFE7-34EA-4B4E-9C2C-D4CFAE23E875}" type="pres">
      <dgm:prSet presAssocID="{9EC81D42-7361-4335-A5DE-93C259E40E3D}" presName="vert1" presStyleCnt="0"/>
      <dgm:spPr/>
    </dgm:pt>
  </dgm:ptLst>
  <dgm:cxnLst>
    <dgm:cxn modelId="{4BC6047D-C89E-4BDE-9AC9-CEF0645B9504}" srcId="{E8BDDB9F-A2D8-452C-B707-24CB2CBD6558}" destId="{A905AF63-4BCF-48D5-A9F6-32E6EE35E874}" srcOrd="0" destOrd="0" parTransId="{BC4A9087-20DE-430B-9197-06073C6B00D7}" sibTransId="{A44E9FF8-BEDE-45D8-869C-411240B3D5BA}"/>
    <dgm:cxn modelId="{1D575C91-C9E2-4DD3-8345-5D98D4457B01}" srcId="{E8BDDB9F-A2D8-452C-B707-24CB2CBD6558}" destId="{9EC81D42-7361-4335-A5DE-93C259E40E3D}" srcOrd="2" destOrd="0" parTransId="{D39E68EF-CC3A-4EAD-8306-91AE7CC5F91F}" sibTransId="{8AF77EA1-7C44-44C5-818C-291A33308E50}"/>
    <dgm:cxn modelId="{7EE33599-C207-1A46-8F1F-0CECF8C2AECC}" type="presOf" srcId="{9EC81D42-7361-4335-A5DE-93C259E40E3D}" destId="{278B1BFB-4104-7A42-A6E3-E774C48A9B2F}" srcOrd="0" destOrd="0" presId="urn:microsoft.com/office/officeart/2008/layout/LinedList"/>
    <dgm:cxn modelId="{415BE5B9-AE2D-044E-A115-823EA7B49305}" type="presOf" srcId="{A905AF63-4BCF-48D5-A9F6-32E6EE35E874}" destId="{F910ECCF-3405-0F41-8A8B-56016D502CCA}" srcOrd="0" destOrd="0" presId="urn:microsoft.com/office/officeart/2008/layout/LinedList"/>
    <dgm:cxn modelId="{F634E1C7-04F5-6048-BFAC-E8C13C15CC4B}" type="presOf" srcId="{8F85859C-787C-4F3A-8C13-17A4B698603F}" destId="{B1C72E97-CFD6-3142-BE35-AEFB5F849DB9}" srcOrd="0" destOrd="0" presId="urn:microsoft.com/office/officeart/2008/layout/LinedList"/>
    <dgm:cxn modelId="{973664E4-7349-404C-ACD4-F738896C41A7}" type="presOf" srcId="{E8BDDB9F-A2D8-452C-B707-24CB2CBD6558}" destId="{063DC587-BF5B-4840-BAC6-528B0993985C}" srcOrd="0" destOrd="0" presId="urn:microsoft.com/office/officeart/2008/layout/LinedList"/>
    <dgm:cxn modelId="{8E3498F9-47D8-417E-BE25-65A662BC77F8}" srcId="{E8BDDB9F-A2D8-452C-B707-24CB2CBD6558}" destId="{8F85859C-787C-4F3A-8C13-17A4B698603F}" srcOrd="1" destOrd="0" parTransId="{E4DF26A0-FAEC-4FE1-AD6B-3D605E7FA15B}" sibTransId="{97C5930B-A9D3-48C3-B758-53F13694652F}"/>
    <dgm:cxn modelId="{B06B60AE-A1CE-FB4B-8647-C3A0F491250D}" type="presParOf" srcId="{063DC587-BF5B-4840-BAC6-528B0993985C}" destId="{B9D97834-0FCF-0445-AB2B-1B2F2E7E0AFF}" srcOrd="0" destOrd="0" presId="urn:microsoft.com/office/officeart/2008/layout/LinedList"/>
    <dgm:cxn modelId="{9F73F90E-EF87-754E-9EAF-04E94E4500A1}" type="presParOf" srcId="{063DC587-BF5B-4840-BAC6-528B0993985C}" destId="{16FA1DC1-5A21-3448-BF2F-24CCC902BEB3}" srcOrd="1" destOrd="0" presId="urn:microsoft.com/office/officeart/2008/layout/LinedList"/>
    <dgm:cxn modelId="{17817BAF-2F75-0E4E-88A7-F247C60878D8}" type="presParOf" srcId="{16FA1DC1-5A21-3448-BF2F-24CCC902BEB3}" destId="{F910ECCF-3405-0F41-8A8B-56016D502CCA}" srcOrd="0" destOrd="0" presId="urn:microsoft.com/office/officeart/2008/layout/LinedList"/>
    <dgm:cxn modelId="{689BA457-CCDD-4648-B5BD-99A5C3BBFCFC}" type="presParOf" srcId="{16FA1DC1-5A21-3448-BF2F-24CCC902BEB3}" destId="{E7AA866D-45A4-C14C-B4F3-22A274698CAE}" srcOrd="1" destOrd="0" presId="urn:microsoft.com/office/officeart/2008/layout/LinedList"/>
    <dgm:cxn modelId="{89B68C1B-3EFE-954E-BC87-0B26576594EB}" type="presParOf" srcId="{063DC587-BF5B-4840-BAC6-528B0993985C}" destId="{BF538F5C-2B7A-E649-83CD-FE739DD0A0A4}" srcOrd="2" destOrd="0" presId="urn:microsoft.com/office/officeart/2008/layout/LinedList"/>
    <dgm:cxn modelId="{E586802F-B9F7-E64B-8AEA-D3AAD0BE15B0}" type="presParOf" srcId="{063DC587-BF5B-4840-BAC6-528B0993985C}" destId="{0F1D2697-0E2D-3B4D-80F6-2753616475AB}" srcOrd="3" destOrd="0" presId="urn:microsoft.com/office/officeart/2008/layout/LinedList"/>
    <dgm:cxn modelId="{96824773-5CAC-6345-A642-27CDD7DE5E81}" type="presParOf" srcId="{0F1D2697-0E2D-3B4D-80F6-2753616475AB}" destId="{B1C72E97-CFD6-3142-BE35-AEFB5F849DB9}" srcOrd="0" destOrd="0" presId="urn:microsoft.com/office/officeart/2008/layout/LinedList"/>
    <dgm:cxn modelId="{BB1C238B-B3FF-FB46-BE85-B61E1BF14333}" type="presParOf" srcId="{0F1D2697-0E2D-3B4D-80F6-2753616475AB}" destId="{217D2852-55D2-0F4C-89FD-FD7CACDA93BA}" srcOrd="1" destOrd="0" presId="urn:microsoft.com/office/officeart/2008/layout/LinedList"/>
    <dgm:cxn modelId="{8AF824BB-3E57-0F40-9C12-C0BAD5230DD0}" type="presParOf" srcId="{063DC587-BF5B-4840-BAC6-528B0993985C}" destId="{C3563B58-2646-8C44-9D89-70FABCE57C79}" srcOrd="4" destOrd="0" presId="urn:microsoft.com/office/officeart/2008/layout/LinedList"/>
    <dgm:cxn modelId="{2056285C-4A98-E24B-BF4D-5372D7AFC3F7}" type="presParOf" srcId="{063DC587-BF5B-4840-BAC6-528B0993985C}" destId="{F6AE604E-99E2-EB4C-B046-1FB7A68A190B}" srcOrd="5" destOrd="0" presId="urn:microsoft.com/office/officeart/2008/layout/LinedList"/>
    <dgm:cxn modelId="{1D4C5E27-CDF4-EA45-BA9F-AE095E671313}" type="presParOf" srcId="{F6AE604E-99E2-EB4C-B046-1FB7A68A190B}" destId="{278B1BFB-4104-7A42-A6E3-E774C48A9B2F}" srcOrd="0" destOrd="0" presId="urn:microsoft.com/office/officeart/2008/layout/LinedList"/>
    <dgm:cxn modelId="{18BEEBF7-3FF3-884F-B16B-8F53568E1B3E}" type="presParOf" srcId="{F6AE604E-99E2-EB4C-B046-1FB7A68A190B}" destId="{F079BFE7-34EA-4B4E-9C2C-D4CFAE23E8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9A4C35-947C-461E-95ED-79F688711B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2CF523-9AA2-4698-A586-BD61E2F8E571}">
      <dgm:prSet/>
      <dgm:spPr/>
      <dgm:t>
        <a:bodyPr/>
        <a:lstStyle/>
        <a:p>
          <a:r>
            <a:rPr lang="en-GB"/>
            <a:t>The final model can account for about </a:t>
          </a:r>
          <a:r>
            <a:rPr lang="en-GB" b="1"/>
            <a:t>80.2%</a:t>
          </a:r>
          <a:r>
            <a:rPr lang="en-GB"/>
            <a:t> of the variability in price and the test root mean squared error is </a:t>
          </a:r>
          <a:r>
            <a:rPr lang="en-GB" b="1"/>
            <a:t>$164,842</a:t>
          </a:r>
          <a:r>
            <a:rPr lang="en-GB"/>
            <a:t>.</a:t>
          </a:r>
          <a:endParaRPr lang="en-US"/>
        </a:p>
      </dgm:t>
    </dgm:pt>
    <dgm:pt modelId="{0D20F0B4-2E0B-4869-A37B-CFC1B3D00E2B}" type="parTrans" cxnId="{45100059-A4BD-42CD-A13C-604891BADF1D}">
      <dgm:prSet/>
      <dgm:spPr/>
      <dgm:t>
        <a:bodyPr/>
        <a:lstStyle/>
        <a:p>
          <a:endParaRPr lang="en-US"/>
        </a:p>
      </dgm:t>
    </dgm:pt>
    <dgm:pt modelId="{1323DF72-4870-4457-9511-74BAE6E5B42A}" type="sibTrans" cxnId="{45100059-A4BD-42CD-A13C-604891BADF1D}">
      <dgm:prSet/>
      <dgm:spPr/>
      <dgm:t>
        <a:bodyPr/>
        <a:lstStyle/>
        <a:p>
          <a:endParaRPr lang="en-US"/>
        </a:p>
      </dgm:t>
    </dgm:pt>
    <dgm:pt modelId="{11F0A9A8-23CD-45AC-B60A-4D44D3C5968B}">
      <dgm:prSet/>
      <dgm:spPr/>
      <dgm:t>
        <a:bodyPr/>
        <a:lstStyle/>
        <a:p>
          <a:r>
            <a:rPr lang="en-GB"/>
            <a:t>Our metrics for R-squared and RMSE have improved over iterations from our basic model to our final model, allowing us to predict better results each time.</a:t>
          </a:r>
          <a:endParaRPr lang="en-US"/>
        </a:p>
      </dgm:t>
    </dgm:pt>
    <dgm:pt modelId="{82ED008F-5D69-45CD-B896-A9632EA5A863}" type="parTrans" cxnId="{29021933-DA4D-47D5-929D-1F4EA6DEA5CE}">
      <dgm:prSet/>
      <dgm:spPr/>
      <dgm:t>
        <a:bodyPr/>
        <a:lstStyle/>
        <a:p>
          <a:endParaRPr lang="en-US"/>
        </a:p>
      </dgm:t>
    </dgm:pt>
    <dgm:pt modelId="{49179ED3-8201-4BDA-895F-7CAAB5C4F5E7}" type="sibTrans" cxnId="{29021933-DA4D-47D5-929D-1F4EA6DEA5CE}">
      <dgm:prSet/>
      <dgm:spPr/>
      <dgm:t>
        <a:bodyPr/>
        <a:lstStyle/>
        <a:p>
          <a:endParaRPr lang="en-US"/>
        </a:p>
      </dgm:t>
    </dgm:pt>
    <dgm:pt modelId="{FD057350-17E8-EA4E-B4B9-38D67E3368BD}" type="pres">
      <dgm:prSet presAssocID="{319A4C35-947C-461E-95ED-79F688711B05}" presName="linear" presStyleCnt="0">
        <dgm:presLayoutVars>
          <dgm:animLvl val="lvl"/>
          <dgm:resizeHandles val="exact"/>
        </dgm:presLayoutVars>
      </dgm:prSet>
      <dgm:spPr/>
    </dgm:pt>
    <dgm:pt modelId="{CFC407EA-5378-D04F-8848-FEA546E0D071}" type="pres">
      <dgm:prSet presAssocID="{682CF523-9AA2-4698-A586-BD61E2F8E5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AB00934-8778-AA40-BAB1-87B158561FFA}" type="pres">
      <dgm:prSet presAssocID="{1323DF72-4870-4457-9511-74BAE6E5B42A}" presName="spacer" presStyleCnt="0"/>
      <dgm:spPr/>
    </dgm:pt>
    <dgm:pt modelId="{5092A4BF-F3DE-2940-8A14-06675B73904C}" type="pres">
      <dgm:prSet presAssocID="{11F0A9A8-23CD-45AC-B60A-4D44D3C5968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72D4803-4A42-2847-A445-507F0187D58C}" type="presOf" srcId="{319A4C35-947C-461E-95ED-79F688711B05}" destId="{FD057350-17E8-EA4E-B4B9-38D67E3368BD}" srcOrd="0" destOrd="0" presId="urn:microsoft.com/office/officeart/2005/8/layout/vList2"/>
    <dgm:cxn modelId="{58A4540B-0D2A-BC41-804F-88C8431F6DA6}" type="presOf" srcId="{11F0A9A8-23CD-45AC-B60A-4D44D3C5968B}" destId="{5092A4BF-F3DE-2940-8A14-06675B73904C}" srcOrd="0" destOrd="0" presId="urn:microsoft.com/office/officeart/2005/8/layout/vList2"/>
    <dgm:cxn modelId="{929E9315-4385-4642-A6FD-91F99F904430}" type="presOf" srcId="{682CF523-9AA2-4698-A586-BD61E2F8E571}" destId="{CFC407EA-5378-D04F-8848-FEA546E0D071}" srcOrd="0" destOrd="0" presId="urn:microsoft.com/office/officeart/2005/8/layout/vList2"/>
    <dgm:cxn modelId="{29021933-DA4D-47D5-929D-1F4EA6DEA5CE}" srcId="{319A4C35-947C-461E-95ED-79F688711B05}" destId="{11F0A9A8-23CD-45AC-B60A-4D44D3C5968B}" srcOrd="1" destOrd="0" parTransId="{82ED008F-5D69-45CD-B896-A9632EA5A863}" sibTransId="{49179ED3-8201-4BDA-895F-7CAAB5C4F5E7}"/>
    <dgm:cxn modelId="{45100059-A4BD-42CD-A13C-604891BADF1D}" srcId="{319A4C35-947C-461E-95ED-79F688711B05}" destId="{682CF523-9AA2-4698-A586-BD61E2F8E571}" srcOrd="0" destOrd="0" parTransId="{0D20F0B4-2E0B-4869-A37B-CFC1B3D00E2B}" sibTransId="{1323DF72-4870-4457-9511-74BAE6E5B42A}"/>
    <dgm:cxn modelId="{4C660039-980E-204C-9559-283503C0BE02}" type="presParOf" srcId="{FD057350-17E8-EA4E-B4B9-38D67E3368BD}" destId="{CFC407EA-5378-D04F-8848-FEA546E0D071}" srcOrd="0" destOrd="0" presId="urn:microsoft.com/office/officeart/2005/8/layout/vList2"/>
    <dgm:cxn modelId="{8A98F7A1-1EDA-C246-8271-AE74E50A1DBB}" type="presParOf" srcId="{FD057350-17E8-EA4E-B4B9-38D67E3368BD}" destId="{4AB00934-8778-AA40-BAB1-87B158561FFA}" srcOrd="1" destOrd="0" presId="urn:microsoft.com/office/officeart/2005/8/layout/vList2"/>
    <dgm:cxn modelId="{888974EB-5E70-1C40-A583-E7F8022540A6}" type="presParOf" srcId="{FD057350-17E8-EA4E-B4B9-38D67E3368BD}" destId="{5092A4BF-F3DE-2940-8A14-06675B73904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A9BC6B-847C-4B1B-9F1C-371B28E49C0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FC64AAC-B2E3-40ED-9484-3D0498CB9322}">
      <dgm:prSet/>
      <dgm:spPr/>
      <dgm:t>
        <a:bodyPr/>
        <a:lstStyle/>
        <a:p>
          <a:r>
            <a:rPr lang="en-GB" b="1"/>
            <a:t>For Homebuyers:</a:t>
          </a:r>
          <a:endParaRPr lang="en-US"/>
        </a:p>
      </dgm:t>
    </dgm:pt>
    <dgm:pt modelId="{10AD0B3F-6234-442A-A79E-C3E495DDF9F9}" type="parTrans" cxnId="{C2BA7F76-C8B0-4242-BC36-6E410FE5F4D3}">
      <dgm:prSet/>
      <dgm:spPr/>
      <dgm:t>
        <a:bodyPr/>
        <a:lstStyle/>
        <a:p>
          <a:endParaRPr lang="en-US"/>
        </a:p>
      </dgm:t>
    </dgm:pt>
    <dgm:pt modelId="{F0EBE315-850A-4443-A8F6-AAB12AF6FF5C}" type="sibTrans" cxnId="{C2BA7F76-C8B0-4242-BC36-6E410FE5F4D3}">
      <dgm:prSet/>
      <dgm:spPr/>
      <dgm:t>
        <a:bodyPr/>
        <a:lstStyle/>
        <a:p>
          <a:endParaRPr lang="en-US"/>
        </a:p>
      </dgm:t>
    </dgm:pt>
    <dgm:pt modelId="{93240A58-53EB-40F8-8880-ACDCE6408EFD}">
      <dgm:prSet/>
      <dgm:spPr/>
      <dgm:t>
        <a:bodyPr/>
        <a:lstStyle/>
        <a:p>
          <a:r>
            <a:rPr lang="en-GB" i="1" dirty="0"/>
            <a:t>Square footage of living space </a:t>
          </a:r>
          <a:r>
            <a:rPr lang="en-GB" dirty="0"/>
            <a:t>- To save money, consider purchasing a home with less square footage</a:t>
          </a:r>
          <a:endParaRPr lang="en-US" dirty="0"/>
        </a:p>
      </dgm:t>
    </dgm:pt>
    <dgm:pt modelId="{6B29E048-6AFA-4DC3-AEDB-1615D3CEB0A4}" type="parTrans" cxnId="{900BA5E6-5609-4811-99D8-2AD66231BB49}">
      <dgm:prSet/>
      <dgm:spPr/>
      <dgm:t>
        <a:bodyPr/>
        <a:lstStyle/>
        <a:p>
          <a:endParaRPr lang="en-US"/>
        </a:p>
      </dgm:t>
    </dgm:pt>
    <dgm:pt modelId="{96D3695A-9939-4034-86DD-D831200F96B8}" type="sibTrans" cxnId="{900BA5E6-5609-4811-99D8-2AD66231BB49}">
      <dgm:prSet/>
      <dgm:spPr/>
      <dgm:t>
        <a:bodyPr/>
        <a:lstStyle/>
        <a:p>
          <a:endParaRPr lang="en-US"/>
        </a:p>
      </dgm:t>
    </dgm:pt>
    <dgm:pt modelId="{24AE5B53-6D48-4308-8535-561D70351D45}">
      <dgm:prSet/>
      <dgm:spPr/>
      <dgm:t>
        <a:bodyPr/>
        <a:lstStyle/>
        <a:p>
          <a:r>
            <a:rPr lang="en-GB" b="1"/>
            <a:t>For Home-sellers:</a:t>
          </a:r>
          <a:endParaRPr lang="en-US"/>
        </a:p>
      </dgm:t>
    </dgm:pt>
    <dgm:pt modelId="{59AF3C78-E770-4608-B048-44C7E94A78A8}" type="parTrans" cxnId="{8AC40E2A-48C0-4C9C-814F-7AD2EA30AD57}">
      <dgm:prSet/>
      <dgm:spPr/>
      <dgm:t>
        <a:bodyPr/>
        <a:lstStyle/>
        <a:p>
          <a:endParaRPr lang="en-US"/>
        </a:p>
      </dgm:t>
    </dgm:pt>
    <dgm:pt modelId="{7B38D294-BE97-4C10-8E20-D7F5DC9577E9}" type="sibTrans" cxnId="{8AC40E2A-48C0-4C9C-814F-7AD2EA30AD57}">
      <dgm:prSet/>
      <dgm:spPr/>
      <dgm:t>
        <a:bodyPr/>
        <a:lstStyle/>
        <a:p>
          <a:endParaRPr lang="en-US"/>
        </a:p>
      </dgm:t>
    </dgm:pt>
    <dgm:pt modelId="{63B7F835-FF76-4795-BE3E-8E4A5CE2C890}">
      <dgm:prSet/>
      <dgm:spPr/>
      <dgm:t>
        <a:bodyPr/>
        <a:lstStyle/>
        <a:p>
          <a:r>
            <a:rPr lang="en-GB" i="1" dirty="0"/>
            <a:t>Building Grade </a:t>
          </a:r>
          <a:r>
            <a:rPr lang="en-GB" dirty="0"/>
            <a:t>- Fix up the house by improving quality of materials when buying and re-modelling to sell at a higher price later on</a:t>
          </a:r>
          <a:endParaRPr lang="en-US" dirty="0"/>
        </a:p>
      </dgm:t>
    </dgm:pt>
    <dgm:pt modelId="{AB8CF432-303E-4A02-8991-4A735CED39FC}" type="parTrans" cxnId="{F43142D0-6D76-47C7-8E7A-57D3B02D8975}">
      <dgm:prSet/>
      <dgm:spPr/>
      <dgm:t>
        <a:bodyPr/>
        <a:lstStyle/>
        <a:p>
          <a:endParaRPr lang="en-US"/>
        </a:p>
      </dgm:t>
    </dgm:pt>
    <dgm:pt modelId="{0F306219-86B7-48CE-BF56-3C35FAB78B41}" type="sibTrans" cxnId="{F43142D0-6D76-47C7-8E7A-57D3B02D8975}">
      <dgm:prSet/>
      <dgm:spPr/>
      <dgm:t>
        <a:bodyPr/>
        <a:lstStyle/>
        <a:p>
          <a:endParaRPr lang="en-US"/>
        </a:p>
      </dgm:t>
    </dgm:pt>
    <dgm:pt modelId="{DA412D8E-1856-4203-974B-DE51A48A95AB}">
      <dgm:prSet/>
      <dgm:spPr/>
      <dgm:t>
        <a:bodyPr/>
        <a:lstStyle/>
        <a:p>
          <a:r>
            <a:rPr lang="en-GB" b="1"/>
            <a:t>For those in the tech industry:</a:t>
          </a:r>
          <a:endParaRPr lang="en-US"/>
        </a:p>
      </dgm:t>
    </dgm:pt>
    <dgm:pt modelId="{8D3F8C79-4164-49A4-93D5-6AD0E18138C7}" type="parTrans" cxnId="{9A4205EC-D16B-43AC-8FBE-8156E74373D0}">
      <dgm:prSet/>
      <dgm:spPr/>
      <dgm:t>
        <a:bodyPr/>
        <a:lstStyle/>
        <a:p>
          <a:endParaRPr lang="en-US"/>
        </a:p>
      </dgm:t>
    </dgm:pt>
    <dgm:pt modelId="{A1A060A7-8E38-41B6-B4EF-D5859DD9B499}" type="sibTrans" cxnId="{9A4205EC-D16B-43AC-8FBE-8156E74373D0}">
      <dgm:prSet/>
      <dgm:spPr/>
      <dgm:t>
        <a:bodyPr/>
        <a:lstStyle/>
        <a:p>
          <a:endParaRPr lang="en-US"/>
        </a:p>
      </dgm:t>
    </dgm:pt>
    <dgm:pt modelId="{06ABFF54-BFEF-462F-9519-D05983D24A5E}">
      <dgm:prSet/>
      <dgm:spPr/>
      <dgm:t>
        <a:bodyPr/>
        <a:lstStyle/>
        <a:p>
          <a:r>
            <a:rPr lang="en-GB" i="1" dirty="0"/>
            <a:t>Geographical Factor </a:t>
          </a:r>
          <a:r>
            <a:rPr lang="en-GB" dirty="0"/>
            <a:t>- Look at homes outside of the downtown areas for more affordable homes</a:t>
          </a:r>
          <a:br>
            <a:rPr lang="en-GB" dirty="0"/>
          </a:br>
          <a:br>
            <a:rPr lang="en-GB" dirty="0"/>
          </a:br>
          <a:endParaRPr lang="en-US" dirty="0"/>
        </a:p>
      </dgm:t>
    </dgm:pt>
    <dgm:pt modelId="{7099498B-464A-4682-8845-75A660C7ED52}" type="parTrans" cxnId="{174047BB-6D5E-45AC-A110-2889BC749BBA}">
      <dgm:prSet/>
      <dgm:spPr/>
      <dgm:t>
        <a:bodyPr/>
        <a:lstStyle/>
        <a:p>
          <a:endParaRPr lang="en-US"/>
        </a:p>
      </dgm:t>
    </dgm:pt>
    <dgm:pt modelId="{08423446-FA96-4037-B13E-0123DCCB98BB}" type="sibTrans" cxnId="{174047BB-6D5E-45AC-A110-2889BC749BBA}">
      <dgm:prSet/>
      <dgm:spPr/>
      <dgm:t>
        <a:bodyPr/>
        <a:lstStyle/>
        <a:p>
          <a:endParaRPr lang="en-US"/>
        </a:p>
      </dgm:t>
    </dgm:pt>
    <dgm:pt modelId="{BE350FE2-6500-BA48-B33F-62409537F4DD}">
      <dgm:prSet/>
      <dgm:spPr/>
      <dgm:t>
        <a:bodyPr/>
        <a:lstStyle/>
        <a:p>
          <a:r>
            <a:rPr lang="en-GB" i="1" dirty="0"/>
            <a:t>Age of the home </a:t>
          </a:r>
          <a:r>
            <a:rPr lang="en-GB" dirty="0"/>
            <a:t>- Look into purchasing older homes as they tend to be less expensive the older they are.</a:t>
          </a:r>
          <a:endParaRPr lang="en-US" dirty="0"/>
        </a:p>
      </dgm:t>
    </dgm:pt>
    <dgm:pt modelId="{E193D464-E923-F143-86A6-E580EC86CE6F}" type="parTrans" cxnId="{DEC6DA16-65F9-034B-866C-E8C83DDF11D6}">
      <dgm:prSet/>
      <dgm:spPr/>
    </dgm:pt>
    <dgm:pt modelId="{087042A0-3828-4245-B518-2320D9F80AAA}" type="sibTrans" cxnId="{DEC6DA16-65F9-034B-866C-E8C83DDF11D6}">
      <dgm:prSet/>
      <dgm:spPr/>
    </dgm:pt>
    <dgm:pt modelId="{9EE54EC4-7F93-8248-8C99-2EBB63A86635}" type="pres">
      <dgm:prSet presAssocID="{1FA9BC6B-847C-4B1B-9F1C-371B28E49C0F}" presName="linear" presStyleCnt="0">
        <dgm:presLayoutVars>
          <dgm:dir/>
          <dgm:animLvl val="lvl"/>
          <dgm:resizeHandles val="exact"/>
        </dgm:presLayoutVars>
      </dgm:prSet>
      <dgm:spPr/>
    </dgm:pt>
    <dgm:pt modelId="{809CD3F1-BF3A-9D40-9A0A-7F04908A20BE}" type="pres">
      <dgm:prSet presAssocID="{4FC64AAC-B2E3-40ED-9484-3D0498CB9322}" presName="parentLin" presStyleCnt="0"/>
      <dgm:spPr/>
    </dgm:pt>
    <dgm:pt modelId="{545C233C-6256-FB45-A37C-875B5BFBA669}" type="pres">
      <dgm:prSet presAssocID="{4FC64AAC-B2E3-40ED-9484-3D0498CB9322}" presName="parentLeftMargin" presStyleLbl="node1" presStyleIdx="0" presStyleCnt="3"/>
      <dgm:spPr/>
    </dgm:pt>
    <dgm:pt modelId="{4A8C9F5F-686C-914C-AE07-FF42FB961820}" type="pres">
      <dgm:prSet presAssocID="{4FC64AAC-B2E3-40ED-9484-3D0498CB93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C82A3E-14DB-C943-AB30-1BE1A1A972D5}" type="pres">
      <dgm:prSet presAssocID="{4FC64AAC-B2E3-40ED-9484-3D0498CB9322}" presName="negativeSpace" presStyleCnt="0"/>
      <dgm:spPr/>
    </dgm:pt>
    <dgm:pt modelId="{0740F40B-1DBB-314E-86F6-92E84541021E}" type="pres">
      <dgm:prSet presAssocID="{4FC64AAC-B2E3-40ED-9484-3D0498CB9322}" presName="childText" presStyleLbl="conFgAcc1" presStyleIdx="0" presStyleCnt="3" custLinFactNeighborX="1226" custLinFactNeighborY="-14065">
        <dgm:presLayoutVars>
          <dgm:bulletEnabled val="1"/>
        </dgm:presLayoutVars>
      </dgm:prSet>
      <dgm:spPr/>
    </dgm:pt>
    <dgm:pt modelId="{1A2F1964-290A-CE4C-A369-334563BA7F76}" type="pres">
      <dgm:prSet presAssocID="{F0EBE315-850A-4443-A8F6-AAB12AF6FF5C}" presName="spaceBetweenRectangles" presStyleCnt="0"/>
      <dgm:spPr/>
    </dgm:pt>
    <dgm:pt modelId="{AAF543A1-F8DD-974D-AC1E-5436FAC07A58}" type="pres">
      <dgm:prSet presAssocID="{24AE5B53-6D48-4308-8535-561D70351D45}" presName="parentLin" presStyleCnt="0"/>
      <dgm:spPr/>
    </dgm:pt>
    <dgm:pt modelId="{EC06ACA9-D6E0-5248-850E-B68EEA817D03}" type="pres">
      <dgm:prSet presAssocID="{24AE5B53-6D48-4308-8535-561D70351D45}" presName="parentLeftMargin" presStyleLbl="node1" presStyleIdx="0" presStyleCnt="3"/>
      <dgm:spPr/>
    </dgm:pt>
    <dgm:pt modelId="{23671223-AAC9-CB4A-8E8C-7EF9296C3A97}" type="pres">
      <dgm:prSet presAssocID="{24AE5B53-6D48-4308-8535-561D70351D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3EB84CD-4BA7-1749-A1E6-155840B82D66}" type="pres">
      <dgm:prSet presAssocID="{24AE5B53-6D48-4308-8535-561D70351D45}" presName="negativeSpace" presStyleCnt="0"/>
      <dgm:spPr/>
    </dgm:pt>
    <dgm:pt modelId="{16020182-16EF-CE4B-BEA1-9DF4F1A9B4B8}" type="pres">
      <dgm:prSet presAssocID="{24AE5B53-6D48-4308-8535-561D70351D45}" presName="childText" presStyleLbl="conFgAcc1" presStyleIdx="1" presStyleCnt="3">
        <dgm:presLayoutVars>
          <dgm:bulletEnabled val="1"/>
        </dgm:presLayoutVars>
      </dgm:prSet>
      <dgm:spPr/>
    </dgm:pt>
    <dgm:pt modelId="{F46F2FF3-C104-FA4E-BEEF-7538B655FD1F}" type="pres">
      <dgm:prSet presAssocID="{7B38D294-BE97-4C10-8E20-D7F5DC9577E9}" presName="spaceBetweenRectangles" presStyleCnt="0"/>
      <dgm:spPr/>
    </dgm:pt>
    <dgm:pt modelId="{DDD29CA1-E57C-A748-AE3F-77783ADE9AAD}" type="pres">
      <dgm:prSet presAssocID="{DA412D8E-1856-4203-974B-DE51A48A95AB}" presName="parentLin" presStyleCnt="0"/>
      <dgm:spPr/>
    </dgm:pt>
    <dgm:pt modelId="{A12C508E-B138-394B-A7B2-8796C003AD10}" type="pres">
      <dgm:prSet presAssocID="{DA412D8E-1856-4203-974B-DE51A48A95AB}" presName="parentLeftMargin" presStyleLbl="node1" presStyleIdx="1" presStyleCnt="3"/>
      <dgm:spPr/>
    </dgm:pt>
    <dgm:pt modelId="{2D3EB263-E425-3342-A465-9C893552EC1F}" type="pres">
      <dgm:prSet presAssocID="{DA412D8E-1856-4203-974B-DE51A48A95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0C2ED4-9DC3-FA40-A5F3-20941C4B68BF}" type="pres">
      <dgm:prSet presAssocID="{DA412D8E-1856-4203-974B-DE51A48A95AB}" presName="negativeSpace" presStyleCnt="0"/>
      <dgm:spPr/>
    </dgm:pt>
    <dgm:pt modelId="{A7472A83-E2FD-E14A-AB2C-55BA6910EA48}" type="pres">
      <dgm:prSet presAssocID="{DA412D8E-1856-4203-974B-DE51A48A95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EC6DA16-65F9-034B-866C-E8C83DDF11D6}" srcId="{4FC64AAC-B2E3-40ED-9484-3D0498CB9322}" destId="{BE350FE2-6500-BA48-B33F-62409537F4DD}" srcOrd="1" destOrd="0" parTransId="{E193D464-E923-F143-86A6-E580EC86CE6F}" sibTransId="{087042A0-3828-4245-B518-2320D9F80AAA}"/>
    <dgm:cxn modelId="{B8618D25-3B00-7E4A-9C08-DF14E34E38B5}" type="presOf" srcId="{63B7F835-FF76-4795-BE3E-8E4A5CE2C890}" destId="{16020182-16EF-CE4B-BEA1-9DF4F1A9B4B8}" srcOrd="0" destOrd="0" presId="urn:microsoft.com/office/officeart/2005/8/layout/list1"/>
    <dgm:cxn modelId="{8AC40E2A-48C0-4C9C-814F-7AD2EA30AD57}" srcId="{1FA9BC6B-847C-4B1B-9F1C-371B28E49C0F}" destId="{24AE5B53-6D48-4308-8535-561D70351D45}" srcOrd="1" destOrd="0" parTransId="{59AF3C78-E770-4608-B048-44C7E94A78A8}" sibTransId="{7B38D294-BE97-4C10-8E20-D7F5DC9577E9}"/>
    <dgm:cxn modelId="{27C2A335-7D26-5A4B-83CE-28B9FB786477}" type="presOf" srcId="{4FC64AAC-B2E3-40ED-9484-3D0498CB9322}" destId="{4A8C9F5F-686C-914C-AE07-FF42FB961820}" srcOrd="1" destOrd="0" presId="urn:microsoft.com/office/officeart/2005/8/layout/list1"/>
    <dgm:cxn modelId="{15077039-80F7-5540-972D-EDAFF723FE0D}" type="presOf" srcId="{BE350FE2-6500-BA48-B33F-62409537F4DD}" destId="{0740F40B-1DBB-314E-86F6-92E84541021E}" srcOrd="0" destOrd="1" presId="urn:microsoft.com/office/officeart/2005/8/layout/list1"/>
    <dgm:cxn modelId="{CA568040-D6C1-554B-BD8C-F1E991FC1509}" type="presOf" srcId="{93240A58-53EB-40F8-8880-ACDCE6408EFD}" destId="{0740F40B-1DBB-314E-86F6-92E84541021E}" srcOrd="0" destOrd="0" presId="urn:microsoft.com/office/officeart/2005/8/layout/list1"/>
    <dgm:cxn modelId="{D2832B69-889C-9345-8CF4-CD7BC02AF7B5}" type="presOf" srcId="{06ABFF54-BFEF-462F-9519-D05983D24A5E}" destId="{A7472A83-E2FD-E14A-AB2C-55BA6910EA48}" srcOrd="0" destOrd="0" presId="urn:microsoft.com/office/officeart/2005/8/layout/list1"/>
    <dgm:cxn modelId="{C2BA7F76-C8B0-4242-BC36-6E410FE5F4D3}" srcId="{1FA9BC6B-847C-4B1B-9F1C-371B28E49C0F}" destId="{4FC64AAC-B2E3-40ED-9484-3D0498CB9322}" srcOrd="0" destOrd="0" parTransId="{10AD0B3F-6234-442A-A79E-C3E495DDF9F9}" sibTransId="{F0EBE315-850A-4443-A8F6-AAB12AF6FF5C}"/>
    <dgm:cxn modelId="{F840E578-0458-F84D-AE69-98ADDDA96F94}" type="presOf" srcId="{4FC64AAC-B2E3-40ED-9484-3D0498CB9322}" destId="{545C233C-6256-FB45-A37C-875B5BFBA669}" srcOrd="0" destOrd="0" presId="urn:microsoft.com/office/officeart/2005/8/layout/list1"/>
    <dgm:cxn modelId="{34D82D8B-2948-0449-A764-1CF79673EF94}" type="presOf" srcId="{1FA9BC6B-847C-4B1B-9F1C-371B28E49C0F}" destId="{9EE54EC4-7F93-8248-8C99-2EBB63A86635}" srcOrd="0" destOrd="0" presId="urn:microsoft.com/office/officeart/2005/8/layout/list1"/>
    <dgm:cxn modelId="{0EF51F8F-6C52-6F45-857B-DDCE9B1A4D55}" type="presOf" srcId="{DA412D8E-1856-4203-974B-DE51A48A95AB}" destId="{A12C508E-B138-394B-A7B2-8796C003AD10}" srcOrd="0" destOrd="0" presId="urn:microsoft.com/office/officeart/2005/8/layout/list1"/>
    <dgm:cxn modelId="{174047BB-6D5E-45AC-A110-2889BC749BBA}" srcId="{DA412D8E-1856-4203-974B-DE51A48A95AB}" destId="{06ABFF54-BFEF-462F-9519-D05983D24A5E}" srcOrd="0" destOrd="0" parTransId="{7099498B-464A-4682-8845-75A660C7ED52}" sibTransId="{08423446-FA96-4037-B13E-0123DCCB98BB}"/>
    <dgm:cxn modelId="{F43142D0-6D76-47C7-8E7A-57D3B02D8975}" srcId="{24AE5B53-6D48-4308-8535-561D70351D45}" destId="{63B7F835-FF76-4795-BE3E-8E4A5CE2C890}" srcOrd="0" destOrd="0" parTransId="{AB8CF432-303E-4A02-8991-4A735CED39FC}" sibTransId="{0F306219-86B7-48CE-BF56-3C35FAB78B41}"/>
    <dgm:cxn modelId="{900BA5E6-5609-4811-99D8-2AD66231BB49}" srcId="{4FC64AAC-B2E3-40ED-9484-3D0498CB9322}" destId="{93240A58-53EB-40F8-8880-ACDCE6408EFD}" srcOrd="0" destOrd="0" parTransId="{6B29E048-6AFA-4DC3-AEDB-1615D3CEB0A4}" sibTransId="{96D3695A-9939-4034-86DD-D831200F96B8}"/>
    <dgm:cxn modelId="{B965C0E8-865A-1445-8E4F-9EF4C9F78D86}" type="presOf" srcId="{24AE5B53-6D48-4308-8535-561D70351D45}" destId="{EC06ACA9-D6E0-5248-850E-B68EEA817D03}" srcOrd="0" destOrd="0" presId="urn:microsoft.com/office/officeart/2005/8/layout/list1"/>
    <dgm:cxn modelId="{ACA0ADEA-09E5-484D-A99D-8E33C2B6DFA8}" type="presOf" srcId="{24AE5B53-6D48-4308-8535-561D70351D45}" destId="{23671223-AAC9-CB4A-8E8C-7EF9296C3A97}" srcOrd="1" destOrd="0" presId="urn:microsoft.com/office/officeart/2005/8/layout/list1"/>
    <dgm:cxn modelId="{9A4205EC-D16B-43AC-8FBE-8156E74373D0}" srcId="{1FA9BC6B-847C-4B1B-9F1C-371B28E49C0F}" destId="{DA412D8E-1856-4203-974B-DE51A48A95AB}" srcOrd="2" destOrd="0" parTransId="{8D3F8C79-4164-49A4-93D5-6AD0E18138C7}" sibTransId="{A1A060A7-8E38-41B6-B4EF-D5859DD9B499}"/>
    <dgm:cxn modelId="{9A2D7EF4-2029-4940-A5BB-CC457DE4A281}" type="presOf" srcId="{DA412D8E-1856-4203-974B-DE51A48A95AB}" destId="{2D3EB263-E425-3342-A465-9C893552EC1F}" srcOrd="1" destOrd="0" presId="urn:microsoft.com/office/officeart/2005/8/layout/list1"/>
    <dgm:cxn modelId="{A1DE2152-7262-7B4D-B56F-ACFD31EA6C6E}" type="presParOf" srcId="{9EE54EC4-7F93-8248-8C99-2EBB63A86635}" destId="{809CD3F1-BF3A-9D40-9A0A-7F04908A20BE}" srcOrd="0" destOrd="0" presId="urn:microsoft.com/office/officeart/2005/8/layout/list1"/>
    <dgm:cxn modelId="{D9EC0DF8-B0B3-5B40-A9DF-7A2B83CA5642}" type="presParOf" srcId="{809CD3F1-BF3A-9D40-9A0A-7F04908A20BE}" destId="{545C233C-6256-FB45-A37C-875B5BFBA669}" srcOrd="0" destOrd="0" presId="urn:microsoft.com/office/officeart/2005/8/layout/list1"/>
    <dgm:cxn modelId="{8CB566C7-6069-EC4D-A4B9-DE49832B0E7B}" type="presParOf" srcId="{809CD3F1-BF3A-9D40-9A0A-7F04908A20BE}" destId="{4A8C9F5F-686C-914C-AE07-FF42FB961820}" srcOrd="1" destOrd="0" presId="urn:microsoft.com/office/officeart/2005/8/layout/list1"/>
    <dgm:cxn modelId="{D7BCE15B-3E25-E740-A996-E50DAF45E31C}" type="presParOf" srcId="{9EE54EC4-7F93-8248-8C99-2EBB63A86635}" destId="{ABC82A3E-14DB-C943-AB30-1BE1A1A972D5}" srcOrd="1" destOrd="0" presId="urn:microsoft.com/office/officeart/2005/8/layout/list1"/>
    <dgm:cxn modelId="{E19CBAB6-0B8E-9A45-8ADB-D2C3F744FFCB}" type="presParOf" srcId="{9EE54EC4-7F93-8248-8C99-2EBB63A86635}" destId="{0740F40B-1DBB-314E-86F6-92E84541021E}" srcOrd="2" destOrd="0" presId="urn:microsoft.com/office/officeart/2005/8/layout/list1"/>
    <dgm:cxn modelId="{492A4406-4520-F748-8B8F-039245EED227}" type="presParOf" srcId="{9EE54EC4-7F93-8248-8C99-2EBB63A86635}" destId="{1A2F1964-290A-CE4C-A369-334563BA7F76}" srcOrd="3" destOrd="0" presId="urn:microsoft.com/office/officeart/2005/8/layout/list1"/>
    <dgm:cxn modelId="{D9D7F486-B908-9749-959B-A37FF8C60331}" type="presParOf" srcId="{9EE54EC4-7F93-8248-8C99-2EBB63A86635}" destId="{AAF543A1-F8DD-974D-AC1E-5436FAC07A58}" srcOrd="4" destOrd="0" presId="urn:microsoft.com/office/officeart/2005/8/layout/list1"/>
    <dgm:cxn modelId="{11341510-B11E-8248-ABCB-7573825DC071}" type="presParOf" srcId="{AAF543A1-F8DD-974D-AC1E-5436FAC07A58}" destId="{EC06ACA9-D6E0-5248-850E-B68EEA817D03}" srcOrd="0" destOrd="0" presId="urn:microsoft.com/office/officeart/2005/8/layout/list1"/>
    <dgm:cxn modelId="{1CBD7A91-0314-0845-9CB1-F878017B8C86}" type="presParOf" srcId="{AAF543A1-F8DD-974D-AC1E-5436FAC07A58}" destId="{23671223-AAC9-CB4A-8E8C-7EF9296C3A97}" srcOrd="1" destOrd="0" presId="urn:microsoft.com/office/officeart/2005/8/layout/list1"/>
    <dgm:cxn modelId="{41CF94D5-799B-4547-B16E-9F97C5E75BF7}" type="presParOf" srcId="{9EE54EC4-7F93-8248-8C99-2EBB63A86635}" destId="{F3EB84CD-4BA7-1749-A1E6-155840B82D66}" srcOrd="5" destOrd="0" presId="urn:microsoft.com/office/officeart/2005/8/layout/list1"/>
    <dgm:cxn modelId="{4382914A-75C5-A641-8CC1-AB2EDD103FAC}" type="presParOf" srcId="{9EE54EC4-7F93-8248-8C99-2EBB63A86635}" destId="{16020182-16EF-CE4B-BEA1-9DF4F1A9B4B8}" srcOrd="6" destOrd="0" presId="urn:microsoft.com/office/officeart/2005/8/layout/list1"/>
    <dgm:cxn modelId="{C575EAE1-D4BA-F94E-A657-EECA428F0BF5}" type="presParOf" srcId="{9EE54EC4-7F93-8248-8C99-2EBB63A86635}" destId="{F46F2FF3-C104-FA4E-BEEF-7538B655FD1F}" srcOrd="7" destOrd="0" presId="urn:microsoft.com/office/officeart/2005/8/layout/list1"/>
    <dgm:cxn modelId="{D23C22F8-337C-C34D-8BD1-64F38D77DECB}" type="presParOf" srcId="{9EE54EC4-7F93-8248-8C99-2EBB63A86635}" destId="{DDD29CA1-E57C-A748-AE3F-77783ADE9AAD}" srcOrd="8" destOrd="0" presId="urn:microsoft.com/office/officeart/2005/8/layout/list1"/>
    <dgm:cxn modelId="{7AD3CBCC-FE10-864A-BD58-AF244C21C508}" type="presParOf" srcId="{DDD29CA1-E57C-A748-AE3F-77783ADE9AAD}" destId="{A12C508E-B138-394B-A7B2-8796C003AD10}" srcOrd="0" destOrd="0" presId="urn:microsoft.com/office/officeart/2005/8/layout/list1"/>
    <dgm:cxn modelId="{598BC6A0-FE19-9746-B90C-31E1E502DE42}" type="presParOf" srcId="{DDD29CA1-E57C-A748-AE3F-77783ADE9AAD}" destId="{2D3EB263-E425-3342-A465-9C893552EC1F}" srcOrd="1" destOrd="0" presId="urn:microsoft.com/office/officeart/2005/8/layout/list1"/>
    <dgm:cxn modelId="{0B9F748C-62C8-C64C-AC60-1147AC48F722}" type="presParOf" srcId="{9EE54EC4-7F93-8248-8C99-2EBB63A86635}" destId="{340C2ED4-9DC3-FA40-A5F3-20941C4B68BF}" srcOrd="9" destOrd="0" presId="urn:microsoft.com/office/officeart/2005/8/layout/list1"/>
    <dgm:cxn modelId="{BCCC2182-53E9-8F4C-9F02-8E438FB49A6B}" type="presParOf" srcId="{9EE54EC4-7F93-8248-8C99-2EBB63A86635}" destId="{A7472A83-E2FD-E14A-AB2C-55BA6910EA4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9C195-9F78-40AD-B0D1-CE1EF5F8609B}">
      <dsp:nvSpPr>
        <dsp:cNvPr id="0" name=""/>
        <dsp:cNvSpPr/>
      </dsp:nvSpPr>
      <dsp:spPr>
        <a:xfrm>
          <a:off x="0" y="2270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C4030-2182-4EEC-86CB-1DFDE7A5C1C7}">
      <dsp:nvSpPr>
        <dsp:cNvPr id="0" name=""/>
        <dsp:cNvSpPr/>
      </dsp:nvSpPr>
      <dsp:spPr>
        <a:xfrm>
          <a:off x="348096" y="261185"/>
          <a:ext cx="632903" cy="632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3B544-2A15-431D-A114-911C9FA816E5}">
      <dsp:nvSpPr>
        <dsp:cNvPr id="0" name=""/>
        <dsp:cNvSpPr/>
      </dsp:nvSpPr>
      <dsp:spPr>
        <a:xfrm>
          <a:off x="1329097" y="2270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Business Problem</a:t>
          </a:r>
        </a:p>
      </dsp:txBody>
      <dsp:txXfrm>
        <a:off x="1329097" y="2270"/>
        <a:ext cx="4766902" cy="1150733"/>
      </dsp:txXfrm>
    </dsp:sp>
    <dsp:sp modelId="{0684F22F-A59E-479B-8389-25345ED83C5A}">
      <dsp:nvSpPr>
        <dsp:cNvPr id="0" name=""/>
        <dsp:cNvSpPr/>
      </dsp:nvSpPr>
      <dsp:spPr>
        <a:xfrm>
          <a:off x="0" y="1440687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CC9C48-2ADB-4791-AE3D-45C1DC0DDD66}">
      <dsp:nvSpPr>
        <dsp:cNvPr id="0" name=""/>
        <dsp:cNvSpPr/>
      </dsp:nvSpPr>
      <dsp:spPr>
        <a:xfrm>
          <a:off x="348096" y="1699602"/>
          <a:ext cx="632903" cy="632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47D2D-371D-4088-AAC6-11F409D82A3C}">
      <dsp:nvSpPr>
        <dsp:cNvPr id="0" name=""/>
        <dsp:cNvSpPr/>
      </dsp:nvSpPr>
      <dsp:spPr>
        <a:xfrm>
          <a:off x="1329097" y="1440687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&amp; Methods</a:t>
          </a:r>
        </a:p>
      </dsp:txBody>
      <dsp:txXfrm>
        <a:off x="1329097" y="1440687"/>
        <a:ext cx="4766902" cy="1150733"/>
      </dsp:txXfrm>
    </dsp:sp>
    <dsp:sp modelId="{98FE51A9-0F55-4946-91D7-A6EDA84E9C68}">
      <dsp:nvSpPr>
        <dsp:cNvPr id="0" name=""/>
        <dsp:cNvSpPr/>
      </dsp:nvSpPr>
      <dsp:spPr>
        <a:xfrm>
          <a:off x="0" y="2879104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7198B-4FA4-4E49-8F55-D4C8CA1AA4D3}">
      <dsp:nvSpPr>
        <dsp:cNvPr id="0" name=""/>
        <dsp:cNvSpPr/>
      </dsp:nvSpPr>
      <dsp:spPr>
        <a:xfrm>
          <a:off x="348096" y="3138019"/>
          <a:ext cx="632903" cy="632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69746-DEA8-4B9F-926A-00CEB2537BC2}">
      <dsp:nvSpPr>
        <dsp:cNvPr id="0" name=""/>
        <dsp:cNvSpPr/>
      </dsp:nvSpPr>
      <dsp:spPr>
        <a:xfrm>
          <a:off x="1329097" y="2879104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</a:t>
          </a:r>
        </a:p>
      </dsp:txBody>
      <dsp:txXfrm>
        <a:off x="1329097" y="2879104"/>
        <a:ext cx="4766902" cy="1150733"/>
      </dsp:txXfrm>
    </dsp:sp>
    <dsp:sp modelId="{9FEF86CD-D1B9-4171-B3F3-62948B29662F}">
      <dsp:nvSpPr>
        <dsp:cNvPr id="0" name=""/>
        <dsp:cNvSpPr/>
      </dsp:nvSpPr>
      <dsp:spPr>
        <a:xfrm>
          <a:off x="0" y="4317521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9B5EE-C542-4289-8548-4F5FD3DFBDA3}">
      <dsp:nvSpPr>
        <dsp:cNvPr id="0" name=""/>
        <dsp:cNvSpPr/>
      </dsp:nvSpPr>
      <dsp:spPr>
        <a:xfrm>
          <a:off x="348096" y="4576436"/>
          <a:ext cx="632903" cy="632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1E0D7-F139-42B0-8EA4-53A751EB7344}">
      <dsp:nvSpPr>
        <dsp:cNvPr id="0" name=""/>
        <dsp:cNvSpPr/>
      </dsp:nvSpPr>
      <dsp:spPr>
        <a:xfrm>
          <a:off x="1329097" y="4317521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Recommendations</a:t>
          </a:r>
        </a:p>
      </dsp:txBody>
      <dsp:txXfrm>
        <a:off x="1329097" y="4317521"/>
        <a:ext cx="4766902" cy="1150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97834-0FCF-0445-AB2B-1B2F2E7E0AFF}">
      <dsp:nvSpPr>
        <dsp:cNvPr id="0" name=""/>
        <dsp:cNvSpPr/>
      </dsp:nvSpPr>
      <dsp:spPr>
        <a:xfrm>
          <a:off x="0" y="2671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0ECCF-3405-0F41-8A8B-56016D502CCA}">
      <dsp:nvSpPr>
        <dsp:cNvPr id="0" name=""/>
        <dsp:cNvSpPr/>
      </dsp:nvSpPr>
      <dsp:spPr>
        <a:xfrm>
          <a:off x="0" y="2671"/>
          <a:ext cx="6096000" cy="182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 total square footage, grade and latitude are the best predictors of a home price in King County. </a:t>
          </a:r>
          <a:endParaRPr lang="en-US" sz="2500" kern="1200" dirty="0"/>
        </a:p>
      </dsp:txBody>
      <dsp:txXfrm>
        <a:off x="0" y="2671"/>
        <a:ext cx="6096000" cy="1821727"/>
      </dsp:txXfrm>
    </dsp:sp>
    <dsp:sp modelId="{BF538F5C-2B7A-E649-83CD-FE739DD0A0A4}">
      <dsp:nvSpPr>
        <dsp:cNvPr id="0" name=""/>
        <dsp:cNvSpPr/>
      </dsp:nvSpPr>
      <dsp:spPr>
        <a:xfrm>
          <a:off x="0" y="1824398"/>
          <a:ext cx="6096000" cy="0"/>
        </a:xfrm>
        <a:prstGeom prst="line">
          <a:avLst/>
        </a:prstGeom>
        <a:solidFill>
          <a:schemeClr val="accent5">
            <a:hueOff val="-1192233"/>
            <a:satOff val="4123"/>
            <a:lumOff val="-8137"/>
            <a:alphaOff val="0"/>
          </a:schemeClr>
        </a:solidFill>
        <a:ln w="12700" cap="flat" cmpd="sng" algn="ctr">
          <a:solidFill>
            <a:schemeClr val="accent5">
              <a:hueOff val="-1192233"/>
              <a:satOff val="4123"/>
              <a:lumOff val="-8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72E97-CFD6-3142-BE35-AEFB5F849DB9}">
      <dsp:nvSpPr>
        <dsp:cNvPr id="0" name=""/>
        <dsp:cNvSpPr/>
      </dsp:nvSpPr>
      <dsp:spPr>
        <a:xfrm>
          <a:off x="0" y="1824398"/>
          <a:ext cx="6096000" cy="182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u="none" kern="1200" dirty="0"/>
            <a:t>The best time to sell a home is in late spring/early summer</a:t>
          </a:r>
          <a:endParaRPr lang="en-US" sz="2500" kern="1200" dirty="0"/>
        </a:p>
      </dsp:txBody>
      <dsp:txXfrm>
        <a:off x="0" y="1824398"/>
        <a:ext cx="6096000" cy="1821727"/>
      </dsp:txXfrm>
    </dsp:sp>
    <dsp:sp modelId="{C3563B58-2646-8C44-9D89-70FABCE57C79}">
      <dsp:nvSpPr>
        <dsp:cNvPr id="0" name=""/>
        <dsp:cNvSpPr/>
      </dsp:nvSpPr>
      <dsp:spPr>
        <a:xfrm>
          <a:off x="0" y="3646126"/>
          <a:ext cx="6096000" cy="0"/>
        </a:xfrm>
        <a:prstGeom prst="line">
          <a:avLst/>
        </a:prstGeom>
        <a:solidFill>
          <a:schemeClr val="accent5">
            <a:hueOff val="-2384466"/>
            <a:satOff val="8247"/>
            <a:lumOff val="-16274"/>
            <a:alphaOff val="0"/>
          </a:schemeClr>
        </a:solidFill>
        <a:ln w="12700" cap="flat" cmpd="sng" algn="ctr">
          <a:solidFill>
            <a:schemeClr val="accent5">
              <a:hueOff val="-2384466"/>
              <a:satOff val="8247"/>
              <a:lumOff val="-162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B1BFB-4104-7A42-A6E3-E774C48A9B2F}">
      <dsp:nvSpPr>
        <dsp:cNvPr id="0" name=""/>
        <dsp:cNvSpPr/>
      </dsp:nvSpPr>
      <dsp:spPr>
        <a:xfrm>
          <a:off x="0" y="3646126"/>
          <a:ext cx="6096000" cy="1821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There is a negative association between home price and the distance from downtown Redmond and Seattle, meaning that the home prices went down further from downtown.</a:t>
          </a:r>
          <a:endParaRPr lang="en-US" sz="2500" kern="1200" dirty="0"/>
        </a:p>
      </dsp:txBody>
      <dsp:txXfrm>
        <a:off x="0" y="3646126"/>
        <a:ext cx="6096000" cy="1821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407EA-5378-D04F-8848-FEA546E0D071}">
      <dsp:nvSpPr>
        <dsp:cNvPr id="0" name=""/>
        <dsp:cNvSpPr/>
      </dsp:nvSpPr>
      <dsp:spPr>
        <a:xfrm>
          <a:off x="0" y="10223"/>
          <a:ext cx="6285925" cy="1686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 final model can account for about </a:t>
          </a:r>
          <a:r>
            <a:rPr lang="en-GB" sz="2500" b="1" kern="1200"/>
            <a:t>80.2%</a:t>
          </a:r>
          <a:r>
            <a:rPr lang="en-GB" sz="2500" kern="1200"/>
            <a:t> of the variability in price and the test root mean squared error is </a:t>
          </a:r>
          <a:r>
            <a:rPr lang="en-GB" sz="2500" b="1" kern="1200"/>
            <a:t>$164,842</a:t>
          </a:r>
          <a:r>
            <a:rPr lang="en-GB" sz="2500" kern="1200"/>
            <a:t>.</a:t>
          </a:r>
          <a:endParaRPr lang="en-US" sz="2500" kern="1200"/>
        </a:p>
      </dsp:txBody>
      <dsp:txXfrm>
        <a:off x="82325" y="92548"/>
        <a:ext cx="6121275" cy="1521795"/>
      </dsp:txXfrm>
    </dsp:sp>
    <dsp:sp modelId="{5092A4BF-F3DE-2940-8A14-06675B73904C}">
      <dsp:nvSpPr>
        <dsp:cNvPr id="0" name=""/>
        <dsp:cNvSpPr/>
      </dsp:nvSpPr>
      <dsp:spPr>
        <a:xfrm>
          <a:off x="0" y="1768668"/>
          <a:ext cx="6285925" cy="1686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Our metrics for R-squared and RMSE have improved over iterations from our basic model to our final model, allowing us to predict better results each time.</a:t>
          </a:r>
          <a:endParaRPr lang="en-US" sz="2500" kern="1200"/>
        </a:p>
      </dsp:txBody>
      <dsp:txXfrm>
        <a:off x="82325" y="1850993"/>
        <a:ext cx="6121275" cy="15217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0F40B-1DBB-314E-86F6-92E84541021E}">
      <dsp:nvSpPr>
        <dsp:cNvPr id="0" name=""/>
        <dsp:cNvSpPr/>
      </dsp:nvSpPr>
      <dsp:spPr>
        <a:xfrm>
          <a:off x="0" y="222963"/>
          <a:ext cx="9725464" cy="793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804" tIns="291592" rIns="75480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/>
            <a:t>Square footage of living space </a:t>
          </a:r>
          <a:r>
            <a:rPr lang="en-GB" sz="1400" kern="1200" dirty="0"/>
            <a:t>- To save money, consider purchasing a home with less square footage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/>
            <a:t>Age of the home </a:t>
          </a:r>
          <a:r>
            <a:rPr lang="en-GB" sz="1400" kern="1200" dirty="0"/>
            <a:t>- Look into purchasing older homes as they tend to be less expensive the older they are.</a:t>
          </a:r>
          <a:endParaRPr lang="en-US" sz="1400" kern="1200" dirty="0"/>
        </a:p>
      </dsp:txBody>
      <dsp:txXfrm>
        <a:off x="0" y="222963"/>
        <a:ext cx="9725464" cy="793800"/>
      </dsp:txXfrm>
    </dsp:sp>
    <dsp:sp modelId="{4A8C9F5F-686C-914C-AE07-FF42FB961820}">
      <dsp:nvSpPr>
        <dsp:cNvPr id="0" name=""/>
        <dsp:cNvSpPr/>
      </dsp:nvSpPr>
      <dsp:spPr>
        <a:xfrm>
          <a:off x="486273" y="26956"/>
          <a:ext cx="6807824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320" tIns="0" rIns="25732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For Homebuyers:</a:t>
          </a:r>
          <a:endParaRPr lang="en-US" sz="1400" kern="1200"/>
        </a:p>
      </dsp:txBody>
      <dsp:txXfrm>
        <a:off x="506448" y="47131"/>
        <a:ext cx="6767474" cy="372930"/>
      </dsp:txXfrm>
    </dsp:sp>
    <dsp:sp modelId="{16020182-16EF-CE4B-BEA1-9DF4F1A9B4B8}">
      <dsp:nvSpPr>
        <dsp:cNvPr id="0" name=""/>
        <dsp:cNvSpPr/>
      </dsp:nvSpPr>
      <dsp:spPr>
        <a:xfrm>
          <a:off x="0" y="1309636"/>
          <a:ext cx="9725464" cy="771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804" tIns="291592" rIns="75480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/>
            <a:t>Building Grade </a:t>
          </a:r>
          <a:r>
            <a:rPr lang="en-GB" sz="1400" kern="1200" dirty="0"/>
            <a:t>- Fix up the house by improving quality of materials when buying and re-modelling to sell at a higher price later on</a:t>
          </a:r>
          <a:endParaRPr lang="en-US" sz="1400" kern="1200" dirty="0"/>
        </a:p>
      </dsp:txBody>
      <dsp:txXfrm>
        <a:off x="0" y="1309636"/>
        <a:ext cx="9725464" cy="771750"/>
      </dsp:txXfrm>
    </dsp:sp>
    <dsp:sp modelId="{23671223-AAC9-CB4A-8E8C-7EF9296C3A97}">
      <dsp:nvSpPr>
        <dsp:cNvPr id="0" name=""/>
        <dsp:cNvSpPr/>
      </dsp:nvSpPr>
      <dsp:spPr>
        <a:xfrm>
          <a:off x="486273" y="1102996"/>
          <a:ext cx="6807824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320" tIns="0" rIns="25732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For Home-sellers:</a:t>
          </a:r>
          <a:endParaRPr lang="en-US" sz="1400" kern="1200"/>
        </a:p>
      </dsp:txBody>
      <dsp:txXfrm>
        <a:off x="506448" y="1123171"/>
        <a:ext cx="6767474" cy="372930"/>
      </dsp:txXfrm>
    </dsp:sp>
    <dsp:sp modelId="{A7472A83-E2FD-E14A-AB2C-55BA6910EA48}">
      <dsp:nvSpPr>
        <dsp:cNvPr id="0" name=""/>
        <dsp:cNvSpPr/>
      </dsp:nvSpPr>
      <dsp:spPr>
        <a:xfrm>
          <a:off x="0" y="2363626"/>
          <a:ext cx="9725464" cy="9481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4804" tIns="291592" rIns="75480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i="1" kern="1200" dirty="0"/>
            <a:t>Geographical Factor </a:t>
          </a:r>
          <a:r>
            <a:rPr lang="en-GB" sz="1400" kern="1200" dirty="0"/>
            <a:t>- Look at homes outside of the downtown areas for more affordable homes</a:t>
          </a:r>
          <a:br>
            <a:rPr lang="en-GB" sz="1400" kern="1200" dirty="0"/>
          </a:br>
          <a:br>
            <a:rPr lang="en-GB" sz="1400" kern="1200" dirty="0"/>
          </a:br>
          <a:endParaRPr lang="en-US" sz="1400" kern="1200" dirty="0"/>
        </a:p>
      </dsp:txBody>
      <dsp:txXfrm>
        <a:off x="0" y="2363626"/>
        <a:ext cx="9725464" cy="948150"/>
      </dsp:txXfrm>
    </dsp:sp>
    <dsp:sp modelId="{2D3EB263-E425-3342-A465-9C893552EC1F}">
      <dsp:nvSpPr>
        <dsp:cNvPr id="0" name=""/>
        <dsp:cNvSpPr/>
      </dsp:nvSpPr>
      <dsp:spPr>
        <a:xfrm>
          <a:off x="486273" y="2156986"/>
          <a:ext cx="6807824" cy="4132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320" tIns="0" rIns="25732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For those in the tech industry:</a:t>
          </a:r>
          <a:endParaRPr lang="en-US" sz="1400" kern="1200"/>
        </a:p>
      </dsp:txBody>
      <dsp:txXfrm>
        <a:off x="506448" y="2177161"/>
        <a:ext cx="6767474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5FFF1-5B92-1646-8EA9-C71DB5EBA8FC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48132-104A-9A42-BB2C-3780DBDD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further up north in King County the home is located, the higher the price of the home with a coefficient of $141,214 with each increase of latitude</a:t>
            </a:r>
          </a:p>
          <a:p>
            <a:r>
              <a:rPr lang="en-GB" dirty="0"/>
              <a:t>Each additional square footage of living space in the home is associated with an increase of $249 in price</a:t>
            </a:r>
          </a:p>
          <a:p>
            <a:r>
              <a:rPr lang="en-GB" dirty="0"/>
              <a:t>Each additional bedroom is associated with a decrease of $46,098 in the price of a home</a:t>
            </a:r>
          </a:p>
          <a:p>
            <a:r>
              <a:rPr lang="en-GB" dirty="0"/>
              <a:t>Each additional bathroom is associated with an increase of $10,629 in the price of a home</a:t>
            </a:r>
          </a:p>
          <a:p>
            <a:r>
              <a:rPr lang="en-GB" dirty="0"/>
              <a:t>The age of the home, </a:t>
            </a:r>
            <a:r>
              <a:rPr lang="en-GB" dirty="0" err="1"/>
              <a:t>yr_built</a:t>
            </a:r>
            <a:r>
              <a:rPr lang="en-GB" dirty="0"/>
              <a:t>, has a negative association with price with a decrease of $3,392 per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48132-104A-9A42-BB2C-3780DBDDD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48132-104A-9A42-BB2C-3780DBDDD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01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7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0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6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0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5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9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90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1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8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1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5" r:id="rId6"/>
    <p:sldLayoutId id="2147483930" r:id="rId7"/>
    <p:sldLayoutId id="2147483931" r:id="rId8"/>
    <p:sldLayoutId id="2147483932" r:id="rId9"/>
    <p:sldLayoutId id="2147483934" r:id="rId10"/>
    <p:sldLayoutId id="21474839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B8A78-3075-7A47-A8A2-65F940F5C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223889"/>
            <a:ext cx="2705101" cy="2508139"/>
          </a:xfrm>
        </p:spPr>
        <p:txBody>
          <a:bodyPr>
            <a:normAutofit/>
          </a:bodyPr>
          <a:lstStyle/>
          <a:p>
            <a:r>
              <a:rPr lang="en-US" sz="3200"/>
              <a:t>KING COUNTY </a:t>
            </a:r>
            <a:br>
              <a:rPr lang="en-US" sz="3200"/>
            </a:br>
            <a:r>
              <a:rPr lang="en-US" sz="3200"/>
              <a:t>REAL ESTATE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6ADEB-B944-0641-BBC5-E6336BF9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2705100" cy="1371601"/>
          </a:xfrm>
        </p:spPr>
        <p:txBody>
          <a:bodyPr>
            <a:normAutofit/>
          </a:bodyPr>
          <a:lstStyle/>
          <a:p>
            <a:r>
              <a:rPr lang="en-US" sz="2000"/>
              <a:t>Grace Arina, Justin Sohn and Anthony Warren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C41C3-78A0-4289-B724-811978C1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5" r="17276" b="-1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1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E159530-DCF3-4A55-A165-60D619F19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D1C5C-3B1E-0143-A074-FB9C45CF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1371600"/>
            <a:ext cx="2692372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HOME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5887C-A278-7D41-85C7-7F17A599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88" y="674225"/>
            <a:ext cx="8109795" cy="31222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B3789D-F48B-4D0D-A454-80B43A6CC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220" y="4826643"/>
            <a:ext cx="6730972" cy="829994"/>
          </a:xfrm>
        </p:spPr>
        <p:txBody>
          <a:bodyPr>
            <a:normAutofit/>
          </a:bodyPr>
          <a:lstStyle/>
          <a:p>
            <a:r>
              <a:rPr lang="en-GB" dirty="0"/>
              <a:t>Houses with grade equal to or higher than 9 have higher prices than the others</a:t>
            </a:r>
          </a:p>
        </p:txBody>
      </p:sp>
    </p:spTree>
    <p:extLst>
      <p:ext uri="{BB962C8B-B14F-4D97-AF65-F5344CB8AC3E}">
        <p14:creationId xmlns:p14="http://schemas.microsoft.com/office/powerpoint/2010/main" val="407217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74D2D-84D8-F745-8944-DF5B3C10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80367-F4EB-49D9-B9C5-10FFC35B7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024532"/>
              </p:ext>
            </p:extLst>
          </p:nvPr>
        </p:nvGraphicFramePr>
        <p:xfrm>
          <a:off x="1249682" y="2236763"/>
          <a:ext cx="9725464" cy="333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81299-5C8A-3B41-AA58-AAC3BFEF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88AB-94F9-9241-BEC4-9C3D0259B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r>
              <a:rPr lang="en-GB" sz="2000" dirty="0"/>
              <a:t>Feel free to reach out to us if you have any questions</a:t>
            </a:r>
          </a:p>
          <a:p>
            <a:pPr marL="0" indent="0">
              <a:buNone/>
            </a:pPr>
            <a:br>
              <a:rPr lang="en-GB" sz="2000" dirty="0"/>
            </a:br>
            <a:r>
              <a:rPr lang="en-GB" sz="2000" dirty="0"/>
              <a:t>	</a:t>
            </a:r>
            <a:r>
              <a:rPr lang="en-GB" sz="2000" u="sng" dirty="0"/>
              <a:t>Contacts</a:t>
            </a:r>
            <a:endParaRPr lang="en-GB" sz="2000" dirty="0"/>
          </a:p>
          <a:p>
            <a:r>
              <a:rPr lang="en-GB" sz="2000" dirty="0"/>
              <a:t>Grace Arina:  </a:t>
            </a:r>
            <a:r>
              <a:rPr lang="en-GB" sz="2000" dirty="0" err="1"/>
              <a:t>g.boinz@gmail.com</a:t>
            </a:r>
            <a:endParaRPr lang="en-GB" sz="2000" dirty="0"/>
          </a:p>
          <a:p>
            <a:r>
              <a:rPr lang="en-GB" sz="2000" dirty="0"/>
              <a:t>Justin Sohn:  jusohn2015@gmail.com</a:t>
            </a:r>
          </a:p>
          <a:p>
            <a:r>
              <a:rPr lang="en-GB" sz="2000" dirty="0"/>
              <a:t>Anthony Warren: anthonywarren6@gmail.com</a:t>
            </a:r>
            <a:br>
              <a:rPr lang="en-GB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782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6DB943-79CD-46F9-83E1-9610EB17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53D16-3EB8-2D4F-A481-53FC4262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653" y="685801"/>
            <a:ext cx="4366617" cy="3046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1F7C9318-F27B-4A96-9538-1D45685B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1383751"/>
            <a:ext cx="4090498" cy="40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F0E9D-C377-B549-BF56-68794CF2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1A295C-B690-4A67-9070-BF053A41D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107538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46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771E30-A604-493B-BC4C-1AA766591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2C208-BA2A-4D4F-8496-6AB2ADCAA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496047"/>
            <a:ext cx="6119904" cy="102795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Business Problem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EDF91-3802-4360-909F-A0509363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FA1D4808-0DBC-44AE-9551-E6584CFEC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87" r="29675" b="-2"/>
          <a:stretch/>
        </p:blipFill>
        <p:spPr>
          <a:xfrm>
            <a:off x="685800" y="685800"/>
            <a:ext cx="3390900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0905-9162-B04C-9A71-45E697CFA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126" y="1817153"/>
            <a:ext cx="6165978" cy="4471451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90000"/>
              </a:lnSpc>
              <a:buNone/>
            </a:pPr>
            <a:r>
              <a:rPr lang="en-GB" sz="1800" dirty="0"/>
              <a:t>	</a:t>
            </a:r>
            <a:r>
              <a:rPr lang="en-GB" sz="1800" b="1" dirty="0"/>
              <a:t>Stakeholders: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First time home buyers 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Home-sellers 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Folks in the tech industry</a:t>
            </a:r>
          </a:p>
          <a:p>
            <a:pPr marL="457200" lvl="1" indent="0" fontAlgn="base">
              <a:lnSpc>
                <a:spcPct val="90000"/>
              </a:lnSpc>
              <a:buNone/>
            </a:pPr>
            <a:endParaRPr lang="en-GB" sz="1800" dirty="0"/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sz="1800" dirty="0"/>
              <a:t>	</a:t>
            </a:r>
            <a:r>
              <a:rPr lang="en-US" sz="1800" b="1" dirty="0"/>
              <a:t>Analysis Questions: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What are the aspects/features that best determine the price of a home?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When’s the best/worst time of the year to buy/sell a home, in terms of price?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Is there a relationship between house price and the distance from downtown Seattle and downtown Redmond</a:t>
            </a:r>
          </a:p>
          <a:p>
            <a:pPr fontAlgn="base"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800" dirty="0"/>
              <a:t>Which features are strongly related with each other?</a:t>
            </a:r>
          </a:p>
          <a:p>
            <a:pPr marL="457200" lvl="1" indent="0" fontAlgn="base">
              <a:lnSpc>
                <a:spcPct val="90000"/>
              </a:lnSpc>
              <a:buNone/>
            </a:pPr>
            <a:endParaRPr lang="en-GB" sz="1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A7AFB2-B559-2A42-BCA3-429717D2D14A}"/>
              </a:ext>
            </a:extLst>
          </p:cNvPr>
          <p:cNvSpPr txBox="1">
            <a:spLocks/>
          </p:cNvSpPr>
          <p:nvPr/>
        </p:nvSpPr>
        <p:spPr>
          <a:xfrm>
            <a:off x="5854995" y="1875438"/>
            <a:ext cx="5118965" cy="375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F9E84-FE64-6345-A689-7AD44A1935DE}"/>
              </a:ext>
            </a:extLst>
          </p:cNvPr>
          <p:cNvSpPr txBox="1"/>
          <p:nvPr/>
        </p:nvSpPr>
        <p:spPr>
          <a:xfrm>
            <a:off x="1716505" y="2454442"/>
            <a:ext cx="2775284" cy="266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5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19043-642C-F84A-BFBF-419623E3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71600"/>
            <a:ext cx="2742028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DATA &amp; 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11C3-B676-ED46-B83F-CC1854816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King County Housing Data Set contains information about the price, size, location, condition and other features of houses in the Washington’s King County area.</a:t>
            </a:r>
          </a:p>
          <a:p>
            <a:r>
              <a:rPr lang="en-US" sz="2000" dirty="0"/>
              <a:t>After data cleaning:</a:t>
            </a:r>
          </a:p>
          <a:p>
            <a:pPr lvl="2"/>
            <a:r>
              <a:rPr lang="en-GB" sz="2000" dirty="0"/>
              <a:t>21,597 house sales between May 2014 – May 2015</a:t>
            </a:r>
          </a:p>
          <a:p>
            <a:pPr lvl="2"/>
            <a:r>
              <a:rPr lang="en-GB" sz="2000" dirty="0"/>
              <a:t>21 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76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58E48-BA93-4A49-A5C0-050E8AC3B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44CE85-A212-4A6B-8042-DC2476E77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82792"/>
              </p:ext>
            </p:extLst>
          </p:nvPr>
        </p:nvGraphicFramePr>
        <p:xfrm>
          <a:off x="5410200" y="693736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51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A68A-ED4A-694A-9D67-7AED14B6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INFERENTIAL MODEL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3FDB2AD-EE9D-4E79-92E9-2C299BF7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0" y="1814732"/>
            <a:ext cx="4546921" cy="4501662"/>
          </a:xfrm>
        </p:spPr>
        <p:txBody>
          <a:bodyPr>
            <a:normAutofit/>
          </a:bodyPr>
          <a:lstStyle/>
          <a:p>
            <a:r>
              <a:rPr lang="en-GB" dirty="0"/>
              <a:t>The further up north in King County the home is located, the higher the price of the home with a coefficient of </a:t>
            </a:r>
            <a:r>
              <a:rPr lang="en-GB" b="1" dirty="0"/>
              <a:t>$141,214 </a:t>
            </a:r>
            <a:r>
              <a:rPr lang="en-GB" dirty="0"/>
              <a:t>with each increase of latitude</a:t>
            </a:r>
          </a:p>
          <a:p>
            <a:r>
              <a:rPr lang="en-GB" dirty="0"/>
              <a:t>Each additional square footage of living space in the home is associated with an increase of </a:t>
            </a:r>
            <a:r>
              <a:rPr lang="en-GB" b="1" dirty="0"/>
              <a:t>$249 </a:t>
            </a:r>
            <a:r>
              <a:rPr lang="en-GB" dirty="0"/>
              <a:t>in price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B768D2-8442-9D4C-B573-952DC2AA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031111"/>
            <a:ext cx="5898806" cy="47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4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AAB919-2CB3-4C63-AEB9-FC71BF0E6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BFFF93-F6E6-406C-AAA2-49F85E4C9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487" y="685800"/>
            <a:ext cx="7452913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42D3-700C-CA48-8175-6FFDE4E6E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83" y="965456"/>
            <a:ext cx="6285925" cy="919042"/>
          </a:xfrm>
        </p:spPr>
        <p:txBody>
          <a:bodyPr>
            <a:normAutofit fontScale="90000"/>
          </a:bodyPr>
          <a:lstStyle/>
          <a:p>
            <a:r>
              <a:rPr lang="en-GB" dirty="0"/>
              <a:t>R-Squared Improvement Over the FOUR Models</a:t>
            </a:r>
            <a:endParaRPr lang="en-US" dirty="0"/>
          </a:p>
        </p:txBody>
      </p:sp>
      <p:graphicFrame>
        <p:nvGraphicFramePr>
          <p:cNvPr id="19" name="Content Placeholder 11">
            <a:extLst>
              <a:ext uri="{FF2B5EF4-FFF2-40B4-BE49-F238E27FC236}">
                <a16:creationId xmlns:a16="http://schemas.microsoft.com/office/drawing/2014/main" id="{91A35F3D-F284-4D70-A3ED-DB12124C22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95783" y="2135938"/>
          <a:ext cx="6285925" cy="346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1A6BF63-B309-2F4A-98F2-2BBE5CB90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004" y="524872"/>
            <a:ext cx="3806953" cy="2719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EF98A-8824-0C49-B15D-145B0D33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824" y="3429000"/>
            <a:ext cx="3792255" cy="27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69E4C79-4A25-4DCA-9CC1-94147A10E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-1"/>
            <a:ext cx="6781799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B0DAD-BD2A-B24C-B2C1-308D6019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4393"/>
            <a:ext cx="5393824" cy="108830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Home PRICES by Month/Season</a:t>
            </a:r>
            <a:endParaRPr lang="en-US" dirty="0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346EE7A1-49C8-4EE7-8642-B820C947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503" y="1829349"/>
            <a:ext cx="5487321" cy="4459255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Average and median sale prices were the highest between April-June, while the opposite is true between November-February</a:t>
            </a:r>
          </a:p>
          <a:p>
            <a:pPr fontAlgn="base"/>
            <a:r>
              <a:rPr lang="en-GB" dirty="0"/>
              <a:t>Housing price can be affected by time/season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1068-E8C1-5747-9210-0AD8EC97D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90" y="3337342"/>
            <a:ext cx="4307448" cy="32818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3AC45D-E2D1-694C-9C05-5FE3A3D5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10" y="236870"/>
            <a:ext cx="4429246" cy="310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0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7CE1F-BE12-B342-93F9-367A7AFB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7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Geographical FACTOR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1BB530-D1D2-1045-BBDD-512CA9E9B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Higher Prices:</a:t>
            </a:r>
          </a:p>
          <a:p>
            <a:pPr marL="285750" fontAlgn="base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Houses between downtown Seattle and  downtown Redmond tend to have higher prices</a:t>
            </a:r>
          </a:p>
          <a:p>
            <a:pPr marL="285750" fontAlgn="base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Tend to be clustered</a:t>
            </a:r>
          </a:p>
          <a:p>
            <a:pPr marL="285750" fontAlgn="base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Near water area</a:t>
            </a:r>
          </a:p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Lower Prices: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Tend to be spread out</a:t>
            </a:r>
            <a:endParaRPr lang="en-US" sz="1700" b="0" dirty="0">
              <a:effectLst/>
            </a:endParaRP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700" b="0" dirty="0">
                <a:effectLst/>
              </a:rPr>
              <a:t>Houses in the sou</a:t>
            </a:r>
            <a:r>
              <a:rPr lang="en-US" sz="1700" dirty="0"/>
              <a:t>thern part of King County have lower prices</a:t>
            </a:r>
            <a:br>
              <a:rPr lang="en-US" sz="1700" dirty="0"/>
            </a:b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0A5A9-8369-8A42-BF36-B4E694CB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73" y="1179385"/>
            <a:ext cx="6248099" cy="44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832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667</Words>
  <Application>Microsoft Macintosh PowerPoint</Application>
  <PresentationFormat>Widescreen</PresentationFormat>
  <Paragraphs>68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Goudy Old Style</vt:lpstr>
      <vt:lpstr>Wingdings</vt:lpstr>
      <vt:lpstr>ClassicFrameVTI</vt:lpstr>
      <vt:lpstr>KING COUNTY  REAL ESTATE</vt:lpstr>
      <vt:lpstr>Overview</vt:lpstr>
      <vt:lpstr>Business Problem</vt:lpstr>
      <vt:lpstr>DATA &amp; METHODS</vt:lpstr>
      <vt:lpstr>SUMMARY</vt:lpstr>
      <vt:lpstr>INFERENTIAL MODEL</vt:lpstr>
      <vt:lpstr>R-Squared Improvement Over the FOUR Models</vt:lpstr>
      <vt:lpstr>Home PRICES by Month/Season</vt:lpstr>
      <vt:lpstr>Geographical FACTOR</vt:lpstr>
      <vt:lpstr>HOME QUALITY</vt:lpstr>
      <vt:lpstr>RECOMMENDATIONS</vt:lpstr>
      <vt:lpstr>THANK YOU!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 REAL ESTATE</dc:title>
  <dc:creator>garina</dc:creator>
  <cp:lastModifiedBy>garina</cp:lastModifiedBy>
  <cp:revision>7</cp:revision>
  <dcterms:created xsi:type="dcterms:W3CDTF">2022-01-07T17:48:22Z</dcterms:created>
  <dcterms:modified xsi:type="dcterms:W3CDTF">2022-01-07T20:32:54Z</dcterms:modified>
</cp:coreProperties>
</file>